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83" r:id="rId1"/>
  </p:sldMasterIdLst>
  <p:notesMasterIdLst>
    <p:notesMasterId r:id="rId22"/>
  </p:notesMasterIdLst>
  <p:sldIdLst>
    <p:sldId id="256" r:id="rId2"/>
    <p:sldId id="257" r:id="rId3"/>
    <p:sldId id="260" r:id="rId4"/>
    <p:sldId id="258" r:id="rId5"/>
    <p:sldId id="259" r:id="rId6"/>
    <p:sldId id="261" r:id="rId7"/>
    <p:sldId id="263" r:id="rId8"/>
    <p:sldId id="280" r:id="rId9"/>
    <p:sldId id="281" r:id="rId10"/>
    <p:sldId id="267" r:id="rId11"/>
    <p:sldId id="278" r:id="rId12"/>
    <p:sldId id="264" r:id="rId13"/>
    <p:sldId id="277" r:id="rId14"/>
    <p:sldId id="274" r:id="rId15"/>
    <p:sldId id="268" r:id="rId16"/>
    <p:sldId id="272" r:id="rId17"/>
    <p:sldId id="275" r:id="rId18"/>
    <p:sldId id="276" r:id="rId19"/>
    <p:sldId id="273" r:id="rId20"/>
    <p:sldId id="279" r:id="rId21"/>
  </p:sldIdLst>
  <p:sldSz cx="14630400" cy="8229600"/>
  <p:notesSz cx="8229600" cy="14630400"/>
  <p:embeddedFontLst>
    <p:embeddedFont>
      <p:font typeface="Calibri" panose="020F0502020204030204" pitchFamily="34" charset="0"/>
      <p:regular r:id="rId23"/>
      <p:bold r:id="rId24"/>
      <p:italic r:id="rId25"/>
      <p:boldItalic r:id="rId26"/>
    </p:embeddedFont>
    <p:embeddedFont>
      <p:font typeface="Calibri Light" panose="020F0302020204030204" pitchFamily="34" charset="0"/>
      <p:regular r:id="rId27"/>
      <p:italic r:id="rId28"/>
    </p:embeddedFont>
    <p:embeddedFont>
      <p:font typeface="Inter" panose="020B0604020202020204" charset="0"/>
      <p:regular r:id="rId29"/>
    </p:embeddedFont>
    <p:embeddedFont>
      <p:font typeface="Manrope" panose="020B0604020202020204" charset="0"/>
      <p:regular r:id="rId30"/>
    </p:embeddedFont>
  </p:embeddedFontLst>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ללא סגנון, ללא רשת">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912" autoAdjust="0"/>
    <p:restoredTop sz="94610"/>
  </p:normalViewPr>
  <p:slideViewPr>
    <p:cSldViewPr snapToGrid="0" snapToObjects="1">
      <p:cViewPr varScale="1">
        <p:scale>
          <a:sx n="57" d="100"/>
          <a:sy n="57" d="100"/>
        </p:scale>
        <p:origin x="52"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6FF5DA-8970-4A46-8299-9B60BB61CFD9}" type="doc">
      <dgm:prSet loTypeId="urn:microsoft.com/office/officeart/2008/layout/BendingPictureSemiTransparentText" loCatId="picture" qsTypeId="urn:microsoft.com/office/officeart/2005/8/quickstyle/simple1" qsCatId="simple" csTypeId="urn:microsoft.com/office/officeart/2005/8/colors/accent2_4" csCatId="accent2" phldr="1"/>
      <dgm:spPr/>
      <dgm:t>
        <a:bodyPr/>
        <a:lstStyle/>
        <a:p>
          <a:pPr rtl="1"/>
          <a:endParaRPr lang="he-IL"/>
        </a:p>
      </dgm:t>
    </dgm:pt>
    <dgm:pt modelId="{BC1324B7-B4CD-41B1-A583-A7DBA45A1489}">
      <dgm:prSet phldrT="[טקסט]"/>
      <dgm:spPr/>
      <dgm:t>
        <a:bodyPr/>
        <a:lstStyle/>
        <a:p>
          <a:pPr rtl="1"/>
          <a:r>
            <a:rPr lang="en-US" dirty="0" smtClean="0">
              <a:solidFill>
                <a:schemeClr val="accent2">
                  <a:lumMod val="50000"/>
                </a:schemeClr>
              </a:solidFill>
            </a:rPr>
            <a:t>"a household cleaning bottle under a desk in a children's room"</a:t>
          </a:r>
          <a:endParaRPr lang="he-IL" dirty="0">
            <a:solidFill>
              <a:schemeClr val="accent2">
                <a:lumMod val="50000"/>
              </a:schemeClr>
            </a:solidFill>
          </a:endParaRPr>
        </a:p>
      </dgm:t>
    </dgm:pt>
    <dgm:pt modelId="{4D5A32A6-CF95-45D1-B8E2-B1F9E8BCE492}" type="parTrans" cxnId="{5896D794-934E-478D-BFC0-6CD9B8A1DCA9}">
      <dgm:prSet/>
      <dgm:spPr/>
      <dgm:t>
        <a:bodyPr/>
        <a:lstStyle/>
        <a:p>
          <a:pPr rtl="1"/>
          <a:endParaRPr lang="he-IL"/>
        </a:p>
      </dgm:t>
    </dgm:pt>
    <dgm:pt modelId="{8BD91D43-0EC4-4DCF-A291-95003F623538}" type="sibTrans" cxnId="{5896D794-934E-478D-BFC0-6CD9B8A1DCA9}">
      <dgm:prSet/>
      <dgm:spPr/>
      <dgm:t>
        <a:bodyPr/>
        <a:lstStyle/>
        <a:p>
          <a:pPr rtl="1"/>
          <a:endParaRPr lang="he-IL"/>
        </a:p>
      </dgm:t>
    </dgm:pt>
    <dgm:pt modelId="{726C5C9A-AB68-4EF5-83E7-0716405202BB}">
      <dgm:prSet phldrT="[טקסט]"/>
      <dgm:spPr/>
      <dgm:t>
        <a:bodyPr/>
        <a:lstStyle/>
        <a:p>
          <a:pPr rtl="1"/>
          <a:r>
            <a:rPr lang="en-US" dirty="0" smtClean="0">
              <a:solidFill>
                <a:schemeClr val="accent2">
                  <a:lumMod val="50000"/>
                </a:schemeClr>
              </a:solidFill>
            </a:rPr>
            <a:t>"A wide-angle photorealistic shot of a cluttered child's bedroom. Many small coins are scattered across the floor"</a:t>
          </a:r>
          <a:endParaRPr lang="he-IL" dirty="0">
            <a:solidFill>
              <a:schemeClr val="accent2">
                <a:lumMod val="50000"/>
              </a:schemeClr>
            </a:solidFill>
          </a:endParaRPr>
        </a:p>
      </dgm:t>
    </dgm:pt>
    <dgm:pt modelId="{6E2FA8FC-F50F-4715-9F95-05EFDD6C705B}" type="parTrans" cxnId="{FCCCDC0A-C633-4B45-9B7F-284E73FFAFA9}">
      <dgm:prSet/>
      <dgm:spPr/>
      <dgm:t>
        <a:bodyPr/>
        <a:lstStyle/>
        <a:p>
          <a:pPr rtl="1"/>
          <a:endParaRPr lang="he-IL"/>
        </a:p>
      </dgm:t>
    </dgm:pt>
    <dgm:pt modelId="{17DF0471-3E89-41D7-986C-BC7BF261328B}" type="sibTrans" cxnId="{FCCCDC0A-C633-4B45-9B7F-284E73FFAFA9}">
      <dgm:prSet/>
      <dgm:spPr/>
      <dgm:t>
        <a:bodyPr/>
        <a:lstStyle/>
        <a:p>
          <a:pPr rtl="1"/>
          <a:endParaRPr lang="he-IL"/>
        </a:p>
      </dgm:t>
    </dgm:pt>
    <dgm:pt modelId="{AE38C030-2C57-481E-A0AD-0BBBCDE8F933}">
      <dgm:prSet/>
      <dgm:spPr/>
      <dgm:t>
        <a:bodyPr/>
        <a:lstStyle/>
        <a:p>
          <a:pPr rtl="1"/>
          <a:r>
            <a:rPr lang="en-US" dirty="0" smtClean="0">
              <a:solidFill>
                <a:schemeClr val="accent2">
                  <a:lumMod val="50000"/>
                </a:schemeClr>
              </a:solidFill>
            </a:rPr>
            <a:t>"Photorealistic nursery room, sharp scissors and a kitchen knife on a table, realistic shadows"</a:t>
          </a:r>
          <a:endParaRPr lang="he-IL" dirty="0">
            <a:solidFill>
              <a:schemeClr val="accent2">
                <a:lumMod val="50000"/>
              </a:schemeClr>
            </a:solidFill>
          </a:endParaRPr>
        </a:p>
      </dgm:t>
    </dgm:pt>
    <dgm:pt modelId="{CD146FC1-FCED-4ECE-BB93-86FEC2C066AD}" type="parTrans" cxnId="{AC942950-0E37-4C77-9C29-6B65CF0A695B}">
      <dgm:prSet/>
      <dgm:spPr/>
      <dgm:t>
        <a:bodyPr/>
        <a:lstStyle/>
        <a:p>
          <a:pPr rtl="1"/>
          <a:endParaRPr lang="he-IL"/>
        </a:p>
      </dgm:t>
    </dgm:pt>
    <dgm:pt modelId="{4797D16F-C30A-4EDC-B3C7-5D135588B94D}" type="sibTrans" cxnId="{AC942950-0E37-4C77-9C29-6B65CF0A695B}">
      <dgm:prSet/>
      <dgm:spPr/>
      <dgm:t>
        <a:bodyPr/>
        <a:lstStyle/>
        <a:p>
          <a:pPr rtl="1"/>
          <a:endParaRPr lang="he-IL"/>
        </a:p>
      </dgm:t>
    </dgm:pt>
    <dgm:pt modelId="{40049703-AABF-45DA-90C7-CE2EB62FE21A}" type="pres">
      <dgm:prSet presAssocID="{BA6FF5DA-8970-4A46-8299-9B60BB61CFD9}" presName="Name0" presStyleCnt="0">
        <dgm:presLayoutVars>
          <dgm:dir/>
          <dgm:resizeHandles val="exact"/>
        </dgm:presLayoutVars>
      </dgm:prSet>
      <dgm:spPr/>
      <dgm:t>
        <a:bodyPr/>
        <a:lstStyle/>
        <a:p>
          <a:pPr rtl="1"/>
          <a:endParaRPr lang="he-IL"/>
        </a:p>
      </dgm:t>
    </dgm:pt>
    <dgm:pt modelId="{46A810E0-BAA8-4C8E-A5C2-1B3D0DBE4968}" type="pres">
      <dgm:prSet presAssocID="{BC1324B7-B4CD-41B1-A583-A7DBA45A1489}" presName="composite" presStyleCnt="0"/>
      <dgm:spPr/>
    </dgm:pt>
    <dgm:pt modelId="{D5034777-1887-4F0F-9490-78A3938B9039}" type="pres">
      <dgm:prSet presAssocID="{BC1324B7-B4CD-41B1-A583-A7DBA45A1489}" presName="rect1" presStyleLbl="bgShp" presStyleIdx="0" presStyleCnt="3" custLinFactNeighborX="-277" custLinFactNeighborY="-24055"/>
      <dgm:spPr>
        <a:blipFill rotWithShape="1">
          <a:blip xmlns:r="http://schemas.openxmlformats.org/officeDocument/2006/relationships" r:embed="rId1"/>
          <a:stretch>
            <a:fillRect/>
          </a:stretch>
        </a:blipFill>
      </dgm:spPr>
    </dgm:pt>
    <dgm:pt modelId="{6777A875-81CA-4B06-AE3E-129CA7233B26}" type="pres">
      <dgm:prSet presAssocID="{BC1324B7-B4CD-41B1-A583-A7DBA45A1489}" presName="rect2" presStyleLbl="trBgShp" presStyleIdx="0" presStyleCnt="3" custScaleX="99450" custScaleY="113938" custLinFactNeighborX="-552" custLinFactNeighborY="45448">
        <dgm:presLayoutVars>
          <dgm:bulletEnabled val="1"/>
        </dgm:presLayoutVars>
      </dgm:prSet>
      <dgm:spPr/>
      <dgm:t>
        <a:bodyPr/>
        <a:lstStyle/>
        <a:p>
          <a:pPr rtl="1"/>
          <a:endParaRPr lang="he-IL"/>
        </a:p>
      </dgm:t>
    </dgm:pt>
    <dgm:pt modelId="{BBDC50DC-50A8-4FCD-84C9-B7C5E11622E3}" type="pres">
      <dgm:prSet presAssocID="{8BD91D43-0EC4-4DCF-A291-95003F623538}" presName="sibTrans" presStyleCnt="0"/>
      <dgm:spPr/>
    </dgm:pt>
    <dgm:pt modelId="{18A3EBDE-F8C2-4509-B1CC-202ECE32F156}" type="pres">
      <dgm:prSet presAssocID="{726C5C9A-AB68-4EF5-83E7-0716405202BB}" presName="composite" presStyleCnt="0"/>
      <dgm:spPr/>
    </dgm:pt>
    <dgm:pt modelId="{AD52EE68-B371-4C9F-9B8C-46FF8279B500}" type="pres">
      <dgm:prSet presAssocID="{726C5C9A-AB68-4EF5-83E7-0716405202BB}" presName="rect1" presStyleLbl="bgShp" presStyleIdx="1" presStyleCnt="3" custLinFactNeighborX="-1319" custLinFactNeighborY="-24615"/>
      <dgm:spPr>
        <a:blipFill rotWithShape="1">
          <a:blip xmlns:r="http://schemas.openxmlformats.org/officeDocument/2006/relationships" r:embed="rId2"/>
          <a:stretch>
            <a:fillRect/>
          </a:stretch>
        </a:blipFill>
      </dgm:spPr>
    </dgm:pt>
    <dgm:pt modelId="{0085295D-BC32-4AA0-9C15-ABD6ED5BEEC0}" type="pres">
      <dgm:prSet presAssocID="{726C5C9A-AB68-4EF5-83E7-0716405202BB}" presName="rect2" presStyleLbl="trBgShp" presStyleIdx="1" presStyleCnt="3" custScaleX="102091" custScaleY="126325" custLinFactNeighborX="-526" custLinFactNeighborY="51337">
        <dgm:presLayoutVars>
          <dgm:bulletEnabled val="1"/>
        </dgm:presLayoutVars>
      </dgm:prSet>
      <dgm:spPr/>
      <dgm:t>
        <a:bodyPr/>
        <a:lstStyle/>
        <a:p>
          <a:pPr rtl="1"/>
          <a:endParaRPr lang="he-IL"/>
        </a:p>
      </dgm:t>
    </dgm:pt>
    <dgm:pt modelId="{071019CF-2706-4BA2-8C23-5E2192FB2ED6}" type="pres">
      <dgm:prSet presAssocID="{17DF0471-3E89-41D7-986C-BC7BF261328B}" presName="sibTrans" presStyleCnt="0"/>
      <dgm:spPr/>
    </dgm:pt>
    <dgm:pt modelId="{4E7996B9-2BC9-4B15-A819-B1F81243033D}" type="pres">
      <dgm:prSet presAssocID="{AE38C030-2C57-481E-A0AD-0BBBCDE8F933}" presName="composite" presStyleCnt="0"/>
      <dgm:spPr/>
    </dgm:pt>
    <dgm:pt modelId="{ED6EA173-CFCB-4AD0-BCFF-3FB79166D15A}" type="pres">
      <dgm:prSet presAssocID="{AE38C030-2C57-481E-A0AD-0BBBCDE8F933}" presName="rect1" presStyleLbl="bgShp" presStyleIdx="2" presStyleCnt="3" custLinFactNeighborX="-5038" custLinFactNeighborY="-25678"/>
      <dgm:spPr>
        <a:blipFill rotWithShape="1">
          <a:blip xmlns:r="http://schemas.openxmlformats.org/officeDocument/2006/relationships" r:embed="rId3"/>
          <a:stretch>
            <a:fillRect/>
          </a:stretch>
        </a:blipFill>
      </dgm:spPr>
    </dgm:pt>
    <dgm:pt modelId="{AE481A8E-C006-47CC-B52D-A80C80125B43}" type="pres">
      <dgm:prSet presAssocID="{AE38C030-2C57-481E-A0AD-0BBBCDE8F933}" presName="rect2" presStyleLbl="trBgShp" presStyleIdx="2" presStyleCnt="3" custScaleY="129566" custLinFactNeighborX="-4398" custLinFactNeighborY="51563">
        <dgm:presLayoutVars>
          <dgm:bulletEnabled val="1"/>
        </dgm:presLayoutVars>
      </dgm:prSet>
      <dgm:spPr/>
      <dgm:t>
        <a:bodyPr/>
        <a:lstStyle/>
        <a:p>
          <a:pPr rtl="1"/>
          <a:endParaRPr lang="he-IL"/>
        </a:p>
      </dgm:t>
    </dgm:pt>
  </dgm:ptLst>
  <dgm:cxnLst>
    <dgm:cxn modelId="{5896D794-934E-478D-BFC0-6CD9B8A1DCA9}" srcId="{BA6FF5DA-8970-4A46-8299-9B60BB61CFD9}" destId="{BC1324B7-B4CD-41B1-A583-A7DBA45A1489}" srcOrd="0" destOrd="0" parTransId="{4D5A32A6-CF95-45D1-B8E2-B1F9E8BCE492}" sibTransId="{8BD91D43-0EC4-4DCF-A291-95003F623538}"/>
    <dgm:cxn modelId="{FCCCDC0A-C633-4B45-9B7F-284E73FFAFA9}" srcId="{BA6FF5DA-8970-4A46-8299-9B60BB61CFD9}" destId="{726C5C9A-AB68-4EF5-83E7-0716405202BB}" srcOrd="1" destOrd="0" parTransId="{6E2FA8FC-F50F-4715-9F95-05EFDD6C705B}" sibTransId="{17DF0471-3E89-41D7-986C-BC7BF261328B}"/>
    <dgm:cxn modelId="{0C6F6AA0-5FA7-4577-93E6-7E03AF1EF770}" type="presOf" srcId="{BA6FF5DA-8970-4A46-8299-9B60BB61CFD9}" destId="{40049703-AABF-45DA-90C7-CE2EB62FE21A}" srcOrd="0" destOrd="0" presId="urn:microsoft.com/office/officeart/2008/layout/BendingPictureSemiTransparentText"/>
    <dgm:cxn modelId="{57B83592-5CF7-49FC-9CF2-32CAFD8EAC19}" type="presOf" srcId="{BC1324B7-B4CD-41B1-A583-A7DBA45A1489}" destId="{6777A875-81CA-4B06-AE3E-129CA7233B26}" srcOrd="0" destOrd="0" presId="urn:microsoft.com/office/officeart/2008/layout/BendingPictureSemiTransparentText"/>
    <dgm:cxn modelId="{4E15B22C-F3CB-4F36-A7E3-3ED79C5DD201}" type="presOf" srcId="{AE38C030-2C57-481E-A0AD-0BBBCDE8F933}" destId="{AE481A8E-C006-47CC-B52D-A80C80125B43}" srcOrd="0" destOrd="0" presId="urn:microsoft.com/office/officeart/2008/layout/BendingPictureSemiTransparentText"/>
    <dgm:cxn modelId="{AC942950-0E37-4C77-9C29-6B65CF0A695B}" srcId="{BA6FF5DA-8970-4A46-8299-9B60BB61CFD9}" destId="{AE38C030-2C57-481E-A0AD-0BBBCDE8F933}" srcOrd="2" destOrd="0" parTransId="{CD146FC1-FCED-4ECE-BB93-86FEC2C066AD}" sibTransId="{4797D16F-C30A-4EDC-B3C7-5D135588B94D}"/>
    <dgm:cxn modelId="{98F5F1F5-20F2-4652-BE23-283D4638ADE3}" type="presOf" srcId="{726C5C9A-AB68-4EF5-83E7-0716405202BB}" destId="{0085295D-BC32-4AA0-9C15-ABD6ED5BEEC0}" srcOrd="0" destOrd="0" presId="urn:microsoft.com/office/officeart/2008/layout/BendingPictureSemiTransparentText"/>
    <dgm:cxn modelId="{B28793FF-DA0C-4E49-82F8-CB5EC9CC5BA6}" type="presParOf" srcId="{40049703-AABF-45DA-90C7-CE2EB62FE21A}" destId="{46A810E0-BAA8-4C8E-A5C2-1B3D0DBE4968}" srcOrd="0" destOrd="0" presId="urn:microsoft.com/office/officeart/2008/layout/BendingPictureSemiTransparentText"/>
    <dgm:cxn modelId="{F2520D1C-FD57-4B98-961D-A5389A21E10D}" type="presParOf" srcId="{46A810E0-BAA8-4C8E-A5C2-1B3D0DBE4968}" destId="{D5034777-1887-4F0F-9490-78A3938B9039}" srcOrd="0" destOrd="0" presId="urn:microsoft.com/office/officeart/2008/layout/BendingPictureSemiTransparentText"/>
    <dgm:cxn modelId="{F0711DB3-AA6A-40EB-8514-BBD483A29B6C}" type="presParOf" srcId="{46A810E0-BAA8-4C8E-A5C2-1B3D0DBE4968}" destId="{6777A875-81CA-4B06-AE3E-129CA7233B26}" srcOrd="1" destOrd="0" presId="urn:microsoft.com/office/officeart/2008/layout/BendingPictureSemiTransparentText"/>
    <dgm:cxn modelId="{38918D82-8C0E-4ED3-AC54-CC51B4937473}" type="presParOf" srcId="{40049703-AABF-45DA-90C7-CE2EB62FE21A}" destId="{BBDC50DC-50A8-4FCD-84C9-B7C5E11622E3}" srcOrd="1" destOrd="0" presId="urn:microsoft.com/office/officeart/2008/layout/BendingPictureSemiTransparentText"/>
    <dgm:cxn modelId="{A2B99BA4-3047-4911-A0C4-E695D4126B09}" type="presParOf" srcId="{40049703-AABF-45DA-90C7-CE2EB62FE21A}" destId="{18A3EBDE-F8C2-4509-B1CC-202ECE32F156}" srcOrd="2" destOrd="0" presId="urn:microsoft.com/office/officeart/2008/layout/BendingPictureSemiTransparentText"/>
    <dgm:cxn modelId="{EAE245A5-7BD9-4BC6-A3B2-37362A4259C9}" type="presParOf" srcId="{18A3EBDE-F8C2-4509-B1CC-202ECE32F156}" destId="{AD52EE68-B371-4C9F-9B8C-46FF8279B500}" srcOrd="0" destOrd="0" presId="urn:microsoft.com/office/officeart/2008/layout/BendingPictureSemiTransparentText"/>
    <dgm:cxn modelId="{7A8C613C-FB03-49B6-8E28-FE109CEF6CAC}" type="presParOf" srcId="{18A3EBDE-F8C2-4509-B1CC-202ECE32F156}" destId="{0085295D-BC32-4AA0-9C15-ABD6ED5BEEC0}" srcOrd="1" destOrd="0" presId="urn:microsoft.com/office/officeart/2008/layout/BendingPictureSemiTransparentText"/>
    <dgm:cxn modelId="{57A0402E-BBF9-482F-A950-87BCDC04F44F}" type="presParOf" srcId="{40049703-AABF-45DA-90C7-CE2EB62FE21A}" destId="{071019CF-2706-4BA2-8C23-5E2192FB2ED6}" srcOrd="3" destOrd="0" presId="urn:microsoft.com/office/officeart/2008/layout/BendingPictureSemiTransparentText"/>
    <dgm:cxn modelId="{49CA0532-2AC9-4980-A751-E4DE0C92492A}" type="presParOf" srcId="{40049703-AABF-45DA-90C7-CE2EB62FE21A}" destId="{4E7996B9-2BC9-4B15-A819-B1F81243033D}" srcOrd="4" destOrd="0" presId="urn:microsoft.com/office/officeart/2008/layout/BendingPictureSemiTransparentText"/>
    <dgm:cxn modelId="{FB2DC4ED-D17E-4944-80BB-A8C9F665D0A5}" type="presParOf" srcId="{4E7996B9-2BC9-4B15-A819-B1F81243033D}" destId="{ED6EA173-CFCB-4AD0-BCFF-3FB79166D15A}" srcOrd="0" destOrd="0" presId="urn:microsoft.com/office/officeart/2008/layout/BendingPictureSemiTransparentText"/>
    <dgm:cxn modelId="{049CA14C-6907-4665-86AC-6749BEA8DA08}" type="presParOf" srcId="{4E7996B9-2BC9-4B15-A819-B1F81243033D}" destId="{AE481A8E-C006-47CC-B52D-A80C80125B43}" srcOrd="1" destOrd="0" presId="urn:microsoft.com/office/officeart/2008/layout/BendingPictureSemiTransparent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034777-1887-4F0F-9490-78A3938B9039}">
      <dsp:nvSpPr>
        <dsp:cNvPr id="0" name=""/>
        <dsp:cNvSpPr/>
      </dsp:nvSpPr>
      <dsp:spPr>
        <a:xfrm>
          <a:off x="0" y="698387"/>
          <a:ext cx="4205320" cy="3604457"/>
        </a:xfrm>
        <a:prstGeom prst="rect">
          <a:avLst/>
        </a:prstGeom>
        <a:blipFill rotWithShape="1">
          <a:blip xmlns:r="http://schemas.openxmlformats.org/officeDocument/2006/relationships" r:embed="rId1"/>
          <a:stretch>
            <a:fillRect/>
          </a:stretch>
        </a:blipFill>
        <a:ln>
          <a:noFill/>
        </a:ln>
        <a:effectLst/>
      </dsp:spPr>
      <dsp:style>
        <a:lnRef idx="0">
          <a:scrgbClr r="0" g="0" b="0"/>
        </a:lnRef>
        <a:fillRef idx="1">
          <a:scrgbClr r="0" g="0" b="0"/>
        </a:fillRef>
        <a:effectRef idx="0">
          <a:scrgbClr r="0" g="0" b="0"/>
        </a:effectRef>
        <a:fontRef idx="minor"/>
      </dsp:style>
    </dsp:sp>
    <dsp:sp modelId="{6777A875-81CA-4B06-AE3E-129CA7233B26}">
      <dsp:nvSpPr>
        <dsp:cNvPr id="0" name=""/>
        <dsp:cNvSpPr/>
      </dsp:nvSpPr>
      <dsp:spPr>
        <a:xfrm>
          <a:off x="0" y="4421429"/>
          <a:ext cx="4182190" cy="985643"/>
        </a:xfrm>
        <a:prstGeom prst="rect">
          <a:avLst/>
        </a:prstGeom>
        <a:solidFill>
          <a:schemeClr val="accent2">
            <a:tint val="50000"/>
            <a:alpha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933450" rtl="1">
            <a:lnSpc>
              <a:spcPct val="90000"/>
            </a:lnSpc>
            <a:spcBef>
              <a:spcPct val="0"/>
            </a:spcBef>
            <a:spcAft>
              <a:spcPct val="35000"/>
            </a:spcAft>
          </a:pPr>
          <a:r>
            <a:rPr lang="en-US" sz="2100" kern="1200" dirty="0" smtClean="0">
              <a:solidFill>
                <a:schemeClr val="accent2">
                  <a:lumMod val="50000"/>
                </a:schemeClr>
              </a:solidFill>
            </a:rPr>
            <a:t>"a household cleaning bottle under a desk in a children's room"</a:t>
          </a:r>
          <a:endParaRPr lang="he-IL" sz="2100" kern="1200" dirty="0">
            <a:solidFill>
              <a:schemeClr val="accent2">
                <a:lumMod val="50000"/>
              </a:schemeClr>
            </a:solidFill>
          </a:endParaRPr>
        </a:p>
      </dsp:txBody>
      <dsp:txXfrm>
        <a:off x="0" y="4421429"/>
        <a:ext cx="4182190" cy="985643"/>
      </dsp:txXfrm>
    </dsp:sp>
    <dsp:sp modelId="{AD52EE68-B371-4C9F-9B8C-46FF8279B500}">
      <dsp:nvSpPr>
        <dsp:cNvPr id="0" name=""/>
        <dsp:cNvSpPr/>
      </dsp:nvSpPr>
      <dsp:spPr>
        <a:xfrm>
          <a:off x="4627388" y="678202"/>
          <a:ext cx="4205320" cy="3604457"/>
        </a:xfrm>
        <a:prstGeom prst="rect">
          <a:avLst/>
        </a:prstGeom>
        <a:blipFill rotWithShape="1">
          <a:blip xmlns:r="http://schemas.openxmlformats.org/officeDocument/2006/relationships" r:embed="rId2"/>
          <a:stretch>
            <a:fillRect/>
          </a:stretch>
        </a:blipFill>
        <a:ln>
          <a:noFill/>
        </a:ln>
        <a:effectLst/>
      </dsp:spPr>
      <dsp:style>
        <a:lnRef idx="0">
          <a:scrgbClr r="0" g="0" b="0"/>
        </a:lnRef>
        <a:fillRef idx="1">
          <a:scrgbClr r="0" g="0" b="0"/>
        </a:fillRef>
        <a:effectRef idx="0">
          <a:scrgbClr r="0" g="0" b="0"/>
        </a:effectRef>
        <a:fontRef idx="minor"/>
      </dsp:style>
    </dsp:sp>
    <dsp:sp modelId="{0085295D-BC32-4AA0-9C15-ABD6ED5BEEC0}">
      <dsp:nvSpPr>
        <dsp:cNvPr id="0" name=""/>
        <dsp:cNvSpPr/>
      </dsp:nvSpPr>
      <dsp:spPr>
        <a:xfrm>
          <a:off x="4616770" y="4418795"/>
          <a:ext cx="4293253" cy="1092799"/>
        </a:xfrm>
        <a:prstGeom prst="rect">
          <a:avLst/>
        </a:prstGeom>
        <a:solidFill>
          <a:schemeClr val="accent2">
            <a:tint val="50000"/>
            <a:alpha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933450" rtl="1">
            <a:lnSpc>
              <a:spcPct val="90000"/>
            </a:lnSpc>
            <a:spcBef>
              <a:spcPct val="0"/>
            </a:spcBef>
            <a:spcAft>
              <a:spcPct val="35000"/>
            </a:spcAft>
          </a:pPr>
          <a:r>
            <a:rPr lang="en-US" sz="2100" kern="1200" dirty="0" smtClean="0">
              <a:solidFill>
                <a:schemeClr val="accent2">
                  <a:lumMod val="50000"/>
                </a:schemeClr>
              </a:solidFill>
            </a:rPr>
            <a:t>"A wide-angle photorealistic shot of a cluttered child's bedroom. Many small coins are scattered across the floor"</a:t>
          </a:r>
          <a:endParaRPr lang="he-IL" sz="2100" kern="1200" dirty="0">
            <a:solidFill>
              <a:schemeClr val="accent2">
                <a:lumMod val="50000"/>
              </a:schemeClr>
            </a:solidFill>
          </a:endParaRPr>
        </a:p>
      </dsp:txBody>
      <dsp:txXfrm>
        <a:off x="4616770" y="4418795"/>
        <a:ext cx="4293253" cy="1092799"/>
      </dsp:txXfrm>
    </dsp:sp>
    <dsp:sp modelId="{ED6EA173-CFCB-4AD0-BCFF-3FB79166D15A}">
      <dsp:nvSpPr>
        <dsp:cNvPr id="0" name=""/>
        <dsp:cNvSpPr/>
      </dsp:nvSpPr>
      <dsp:spPr>
        <a:xfrm>
          <a:off x="9149210" y="639886"/>
          <a:ext cx="4205320" cy="3604457"/>
        </a:xfrm>
        <a:prstGeom prst="rect">
          <a:avLst/>
        </a:prstGeom>
        <a:blipFill rotWithShape="1">
          <a:blip xmlns:r="http://schemas.openxmlformats.org/officeDocument/2006/relationships" r:embed="rId3"/>
          <a:stretch>
            <a:fillRect/>
          </a:stretch>
        </a:blipFill>
        <a:ln>
          <a:noFill/>
        </a:ln>
        <a:effectLst/>
      </dsp:spPr>
      <dsp:style>
        <a:lnRef idx="0">
          <a:scrgbClr r="0" g="0" b="0"/>
        </a:lnRef>
        <a:fillRef idx="1">
          <a:scrgbClr r="0" g="0" b="0"/>
        </a:fillRef>
        <a:effectRef idx="0">
          <a:scrgbClr r="0" g="0" b="0"/>
        </a:effectRef>
        <a:fontRef idx="minor"/>
      </dsp:style>
    </dsp:sp>
    <dsp:sp modelId="{AE481A8E-C006-47CC-B52D-A80C80125B43}">
      <dsp:nvSpPr>
        <dsp:cNvPr id="0" name=""/>
        <dsp:cNvSpPr/>
      </dsp:nvSpPr>
      <dsp:spPr>
        <a:xfrm>
          <a:off x="9176124" y="4406732"/>
          <a:ext cx="4205320" cy="1120836"/>
        </a:xfrm>
        <a:prstGeom prst="rect">
          <a:avLst/>
        </a:prstGeom>
        <a:solidFill>
          <a:schemeClr val="accent2">
            <a:tint val="50000"/>
            <a:alpha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933450" rtl="1">
            <a:lnSpc>
              <a:spcPct val="90000"/>
            </a:lnSpc>
            <a:spcBef>
              <a:spcPct val="0"/>
            </a:spcBef>
            <a:spcAft>
              <a:spcPct val="35000"/>
            </a:spcAft>
          </a:pPr>
          <a:r>
            <a:rPr lang="en-US" sz="2100" kern="1200" dirty="0" smtClean="0">
              <a:solidFill>
                <a:schemeClr val="accent2">
                  <a:lumMod val="50000"/>
                </a:schemeClr>
              </a:solidFill>
            </a:rPr>
            <a:t>"Photorealistic nursery room, sharp scissors and a kitchen knife on a table, realistic shadows"</a:t>
          </a:r>
          <a:endParaRPr lang="he-IL" sz="2100" kern="1200" dirty="0">
            <a:solidFill>
              <a:schemeClr val="accent2">
                <a:lumMod val="50000"/>
              </a:schemeClr>
            </a:solidFill>
          </a:endParaRPr>
        </a:p>
      </dsp:txBody>
      <dsp:txXfrm>
        <a:off x="9176124" y="4406732"/>
        <a:ext cx="4205320" cy="1120836"/>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DFB59FCA-1B11-884B-B35A-8125C8C5F18A}" type="datetimeFigureOut">
              <a:rPr lang="en-IL" smtClean="0"/>
              <a:t>01/25/2026</a:t>
            </a:fld>
            <a:endParaRPr lang="en-IL"/>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BDAFF809-5992-D34E-B67A-6E14F0F20912}" type="slidenum">
              <a:rPr lang="en-IL" smtClean="0"/>
              <a:t>‹#›</a:t>
            </a:fld>
            <a:endParaRPr lang="en-IL"/>
          </a:p>
        </p:txBody>
      </p:sp>
    </p:spTree>
    <p:extLst>
      <p:ext uri="{BB962C8B-B14F-4D97-AF65-F5344CB8AC3E}">
        <p14:creationId xmlns:p14="http://schemas.microsoft.com/office/powerpoint/2010/main" val="2128541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p:cNvSpPr>
            <a:spLocks noGrp="1"/>
          </p:cNvSpPr>
          <p:nvPr>
            <p:ph type="ctrTitle"/>
          </p:nvPr>
        </p:nvSpPr>
        <p:spPr>
          <a:xfrm>
            <a:off x="1828800" y="1346836"/>
            <a:ext cx="10972800" cy="2865120"/>
          </a:xfrm>
        </p:spPr>
        <p:txBody>
          <a:bodyPr anchor="b"/>
          <a:lstStyle>
            <a:lvl1pPr algn="ctr">
              <a:defRPr sz="7200"/>
            </a:lvl1pPr>
          </a:lstStyle>
          <a:p>
            <a:r>
              <a:rPr lang="he-IL"/>
              <a:t>לחץ כדי לערוך סגנון כותרת של תבנית בסיס</a:t>
            </a:r>
            <a:endParaRPr lang="ru-RU"/>
          </a:p>
        </p:txBody>
      </p:sp>
      <p:sp>
        <p:nvSpPr>
          <p:cNvPr id="3" name="כותרת משנה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he-IL"/>
              <a:t>לחץ כדי לערוך סגנון כותרת משנה של תבנית בסיס</a:t>
            </a:r>
            <a:endParaRPr lang="ru-RU"/>
          </a:p>
        </p:txBody>
      </p:sp>
      <p:sp>
        <p:nvSpPr>
          <p:cNvPr id="4" name="מציין מיקום של תאריך 3"/>
          <p:cNvSpPr>
            <a:spLocks noGrp="1"/>
          </p:cNvSpPr>
          <p:nvPr>
            <p:ph type="dt" sz="half" idx="10"/>
          </p:nvPr>
        </p:nvSpPr>
        <p:spPr/>
        <p:txBody>
          <a:bodyPr/>
          <a:lstStyle/>
          <a:p>
            <a:fld id="{7E30B919-313D-4B6E-BA10-B8AB5839FA37}" type="datetimeFigureOut">
              <a:rPr lang="he-IL" smtClean="0"/>
              <a:t>ז'/שבט/תשפ"ו</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232234931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endParaRPr lang="ru-RU"/>
          </a:p>
        </p:txBody>
      </p:sp>
      <p:sp>
        <p:nvSpPr>
          <p:cNvPr id="3" name="מציין מיקום של טקסט אנכי 2"/>
          <p:cNvSpPr>
            <a:spLocks noGrp="1"/>
          </p:cNvSpPr>
          <p:nvPr>
            <p:ph type="body" orient="vert" idx="1"/>
          </p:nvPr>
        </p:nvSpPr>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ru-RU"/>
          </a:p>
        </p:txBody>
      </p:sp>
      <p:sp>
        <p:nvSpPr>
          <p:cNvPr id="4" name="מציין מיקום של תאריך 3"/>
          <p:cNvSpPr>
            <a:spLocks noGrp="1"/>
          </p:cNvSpPr>
          <p:nvPr>
            <p:ph type="dt" sz="half" idx="10"/>
          </p:nvPr>
        </p:nvSpPr>
        <p:spPr/>
        <p:txBody>
          <a:bodyPr/>
          <a:lstStyle/>
          <a:p>
            <a:fld id="{7E30B919-313D-4B6E-BA10-B8AB5839FA37}" type="datetimeFigureOut">
              <a:rPr lang="he-IL" smtClean="0"/>
              <a:t>ז'/שבט/תשפ"ו</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110674154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10469880" y="438150"/>
            <a:ext cx="3154680" cy="6974206"/>
          </a:xfrm>
        </p:spPr>
        <p:txBody>
          <a:bodyPr vert="eaVert"/>
          <a:lstStyle/>
          <a:p>
            <a:r>
              <a:rPr lang="he-IL"/>
              <a:t>לחץ כדי לערוך סגנון כותרת של תבנית בסיס</a:t>
            </a:r>
            <a:endParaRPr lang="ru-RU"/>
          </a:p>
        </p:txBody>
      </p:sp>
      <p:sp>
        <p:nvSpPr>
          <p:cNvPr id="3" name="מציין מיקום של טקסט אנכי 2"/>
          <p:cNvSpPr>
            <a:spLocks noGrp="1"/>
          </p:cNvSpPr>
          <p:nvPr>
            <p:ph type="body" orient="vert" idx="1"/>
          </p:nvPr>
        </p:nvSpPr>
        <p:spPr>
          <a:xfrm>
            <a:off x="1005840" y="438150"/>
            <a:ext cx="9281160" cy="6974206"/>
          </a:xfrm>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ru-RU"/>
          </a:p>
        </p:txBody>
      </p:sp>
      <p:sp>
        <p:nvSpPr>
          <p:cNvPr id="4" name="מציין מיקום של תאריך 3"/>
          <p:cNvSpPr>
            <a:spLocks noGrp="1"/>
          </p:cNvSpPr>
          <p:nvPr>
            <p:ph type="dt" sz="half" idx="10"/>
          </p:nvPr>
        </p:nvSpPr>
        <p:spPr/>
        <p:txBody>
          <a:bodyPr/>
          <a:lstStyle/>
          <a:p>
            <a:fld id="{7E30B919-313D-4B6E-BA10-B8AB5839FA37}" type="datetimeFigureOut">
              <a:rPr lang="he-IL" smtClean="0"/>
              <a:t>ז'/שבט/תשפ"ו</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138947967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69755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89759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0954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0431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39158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54964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4688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9893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endParaRPr lang="ru-RU"/>
          </a:p>
        </p:txBody>
      </p:sp>
      <p:sp>
        <p:nvSpPr>
          <p:cNvPr id="3" name="מציין מיקום תוכן 2"/>
          <p:cNvSpPr>
            <a:spLocks noGrp="1"/>
          </p:cNvSpPr>
          <p:nvPr>
            <p:ph idx="1"/>
          </p:nvPr>
        </p:nvSpPr>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ru-RU"/>
          </a:p>
        </p:txBody>
      </p:sp>
      <p:sp>
        <p:nvSpPr>
          <p:cNvPr id="4" name="מציין מיקום של תאריך 3"/>
          <p:cNvSpPr>
            <a:spLocks noGrp="1"/>
          </p:cNvSpPr>
          <p:nvPr>
            <p:ph type="dt" sz="half" idx="10"/>
          </p:nvPr>
        </p:nvSpPr>
        <p:spPr/>
        <p:txBody>
          <a:bodyPr/>
          <a:lstStyle/>
          <a:p>
            <a:fld id="{7E30B919-313D-4B6E-BA10-B8AB5839FA37}" type="datetimeFigureOut">
              <a:rPr lang="he-IL" smtClean="0"/>
              <a:t>ז'/שבט/תשפ"ו</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353758499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p:cNvSpPr>
            <a:spLocks noGrp="1"/>
          </p:cNvSpPr>
          <p:nvPr>
            <p:ph type="title"/>
          </p:nvPr>
        </p:nvSpPr>
        <p:spPr>
          <a:xfrm>
            <a:off x="998220" y="2051686"/>
            <a:ext cx="12618720" cy="3423284"/>
          </a:xfrm>
        </p:spPr>
        <p:txBody>
          <a:bodyPr anchor="b"/>
          <a:lstStyle>
            <a:lvl1pPr>
              <a:defRPr sz="7200"/>
            </a:lvl1pPr>
          </a:lstStyle>
          <a:p>
            <a:r>
              <a:rPr lang="he-IL"/>
              <a:t>לחץ כדי לערוך סגנון כותרת של תבנית בסיס</a:t>
            </a:r>
            <a:endParaRPr lang="ru-RU"/>
          </a:p>
        </p:txBody>
      </p:sp>
      <p:sp>
        <p:nvSpPr>
          <p:cNvPr id="3" name="מציין מיקום טקסט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he-IL"/>
              <a:t>ערוך סגנונות טקסט של תבנית בסיס</a:t>
            </a:r>
          </a:p>
        </p:txBody>
      </p:sp>
      <p:sp>
        <p:nvSpPr>
          <p:cNvPr id="4" name="מציין מיקום של תאריך 3"/>
          <p:cNvSpPr>
            <a:spLocks noGrp="1"/>
          </p:cNvSpPr>
          <p:nvPr>
            <p:ph type="dt" sz="half" idx="10"/>
          </p:nvPr>
        </p:nvSpPr>
        <p:spPr/>
        <p:txBody>
          <a:bodyPr/>
          <a:lstStyle/>
          <a:p>
            <a:fld id="{7E30B919-313D-4B6E-BA10-B8AB5839FA37}" type="datetimeFigureOut">
              <a:rPr lang="he-IL" smtClean="0"/>
              <a:t>ז'/שבט/תשפ"ו</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405179594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endParaRPr lang="ru-RU"/>
          </a:p>
        </p:txBody>
      </p:sp>
      <p:sp>
        <p:nvSpPr>
          <p:cNvPr id="3" name="מציין מיקום תוכן 2"/>
          <p:cNvSpPr>
            <a:spLocks noGrp="1"/>
          </p:cNvSpPr>
          <p:nvPr>
            <p:ph sz="half" idx="1"/>
          </p:nvPr>
        </p:nvSpPr>
        <p:spPr>
          <a:xfrm>
            <a:off x="1005840" y="2190750"/>
            <a:ext cx="6217920" cy="5221606"/>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ru-RU"/>
          </a:p>
        </p:txBody>
      </p:sp>
      <p:sp>
        <p:nvSpPr>
          <p:cNvPr id="4" name="מציין מיקום תוכן 3"/>
          <p:cNvSpPr>
            <a:spLocks noGrp="1"/>
          </p:cNvSpPr>
          <p:nvPr>
            <p:ph sz="half" idx="2"/>
          </p:nvPr>
        </p:nvSpPr>
        <p:spPr>
          <a:xfrm>
            <a:off x="7406640" y="2190750"/>
            <a:ext cx="6217920" cy="5221606"/>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ru-RU"/>
          </a:p>
        </p:txBody>
      </p:sp>
      <p:sp>
        <p:nvSpPr>
          <p:cNvPr id="5" name="מציין מיקום של תאריך 4"/>
          <p:cNvSpPr>
            <a:spLocks noGrp="1"/>
          </p:cNvSpPr>
          <p:nvPr>
            <p:ph type="dt" sz="half" idx="10"/>
          </p:nvPr>
        </p:nvSpPr>
        <p:spPr/>
        <p:txBody>
          <a:bodyPr/>
          <a:lstStyle/>
          <a:p>
            <a:fld id="{7E30B919-313D-4B6E-BA10-B8AB5839FA37}" type="datetimeFigureOut">
              <a:rPr lang="he-IL" smtClean="0"/>
              <a:t>ז'/שבט/תשפ"ו</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257178725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a:xfrm>
            <a:off x="1007746" y="438150"/>
            <a:ext cx="12618720" cy="1590676"/>
          </a:xfrm>
        </p:spPr>
        <p:txBody>
          <a:bodyPr/>
          <a:lstStyle/>
          <a:p>
            <a:r>
              <a:rPr lang="he-IL"/>
              <a:t>לחץ כדי לערוך סגנון כותרת של תבנית בסיס</a:t>
            </a:r>
            <a:endParaRPr lang="ru-RU"/>
          </a:p>
        </p:txBody>
      </p:sp>
      <p:sp>
        <p:nvSpPr>
          <p:cNvPr id="3" name="מציין מיקום טקסט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he-IL"/>
              <a:t>ערוך סגנונות טקסט של תבנית בסיס</a:t>
            </a:r>
          </a:p>
        </p:txBody>
      </p:sp>
      <p:sp>
        <p:nvSpPr>
          <p:cNvPr id="4" name="מציין מיקום תוכן 3"/>
          <p:cNvSpPr>
            <a:spLocks noGrp="1"/>
          </p:cNvSpPr>
          <p:nvPr>
            <p:ph sz="half" idx="2"/>
          </p:nvPr>
        </p:nvSpPr>
        <p:spPr>
          <a:xfrm>
            <a:off x="1007746" y="3006090"/>
            <a:ext cx="6189344" cy="4421506"/>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ru-RU"/>
          </a:p>
        </p:txBody>
      </p:sp>
      <p:sp>
        <p:nvSpPr>
          <p:cNvPr id="5" name="מציין מיקום טקסט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he-IL"/>
              <a:t>ערוך סגנונות טקסט של תבנית בסיס</a:t>
            </a:r>
          </a:p>
        </p:txBody>
      </p:sp>
      <p:sp>
        <p:nvSpPr>
          <p:cNvPr id="6" name="מציין מיקום תוכן 5"/>
          <p:cNvSpPr>
            <a:spLocks noGrp="1"/>
          </p:cNvSpPr>
          <p:nvPr>
            <p:ph sz="quarter" idx="4"/>
          </p:nvPr>
        </p:nvSpPr>
        <p:spPr>
          <a:xfrm>
            <a:off x="7406640" y="3006090"/>
            <a:ext cx="6219826" cy="4421506"/>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ru-RU"/>
          </a:p>
        </p:txBody>
      </p:sp>
      <p:sp>
        <p:nvSpPr>
          <p:cNvPr id="7" name="מציין מיקום של תאריך 6"/>
          <p:cNvSpPr>
            <a:spLocks noGrp="1"/>
          </p:cNvSpPr>
          <p:nvPr>
            <p:ph type="dt" sz="half" idx="10"/>
          </p:nvPr>
        </p:nvSpPr>
        <p:spPr/>
        <p:txBody>
          <a:bodyPr/>
          <a:lstStyle/>
          <a:p>
            <a:fld id="{7E30B919-313D-4B6E-BA10-B8AB5839FA37}" type="datetimeFigureOut">
              <a:rPr lang="he-IL" smtClean="0"/>
              <a:t>ז'/שבט/תשפ"ו</a:t>
            </a:fld>
            <a:endParaRPr lang="he-IL"/>
          </a:p>
        </p:txBody>
      </p:sp>
      <p:sp>
        <p:nvSpPr>
          <p:cNvPr id="8" name="מציין מיקום של כותרת תחתונה 7"/>
          <p:cNvSpPr>
            <a:spLocks noGrp="1"/>
          </p:cNvSpPr>
          <p:nvPr>
            <p:ph type="ftr" sz="quarter" idx="11"/>
          </p:nvPr>
        </p:nvSpPr>
        <p:spPr/>
        <p:txBody>
          <a:bodyPr/>
          <a:lstStyle/>
          <a:p>
            <a:endParaRPr lang="he-IL"/>
          </a:p>
        </p:txBody>
      </p:sp>
      <p:sp>
        <p:nvSpPr>
          <p:cNvPr id="9" name="מציין מיקום של מספר שקופית 8"/>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387505390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endParaRPr lang="ru-RU"/>
          </a:p>
        </p:txBody>
      </p:sp>
      <p:sp>
        <p:nvSpPr>
          <p:cNvPr id="3" name="מציין מיקום של תאריך 2"/>
          <p:cNvSpPr>
            <a:spLocks noGrp="1"/>
          </p:cNvSpPr>
          <p:nvPr>
            <p:ph type="dt" sz="half" idx="10"/>
          </p:nvPr>
        </p:nvSpPr>
        <p:spPr/>
        <p:txBody>
          <a:bodyPr/>
          <a:lstStyle/>
          <a:p>
            <a:fld id="{7E30B919-313D-4B6E-BA10-B8AB5839FA37}" type="datetimeFigureOut">
              <a:rPr lang="he-IL" smtClean="0"/>
              <a:t>ז'/שבט/תשפ"ו</a:t>
            </a:fld>
            <a:endParaRPr lang="he-IL"/>
          </a:p>
        </p:txBody>
      </p:sp>
      <p:sp>
        <p:nvSpPr>
          <p:cNvPr id="4" name="מציין מיקום של כותרת תחתונה 3"/>
          <p:cNvSpPr>
            <a:spLocks noGrp="1"/>
          </p:cNvSpPr>
          <p:nvPr>
            <p:ph type="ftr" sz="quarter" idx="11"/>
          </p:nvPr>
        </p:nvSpPr>
        <p:spPr/>
        <p:txBody>
          <a:bodyPr/>
          <a:lstStyle/>
          <a:p>
            <a:endParaRPr lang="he-IL"/>
          </a:p>
        </p:txBody>
      </p:sp>
      <p:sp>
        <p:nvSpPr>
          <p:cNvPr id="5" name="מציין מיקום של מספר שקופית 4"/>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179522745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p:cNvSpPr>
            <a:spLocks noGrp="1"/>
          </p:cNvSpPr>
          <p:nvPr>
            <p:ph type="dt" sz="half" idx="10"/>
          </p:nvPr>
        </p:nvSpPr>
        <p:spPr/>
        <p:txBody>
          <a:bodyPr/>
          <a:lstStyle/>
          <a:p>
            <a:fld id="{7E30B919-313D-4B6E-BA10-B8AB5839FA37}" type="datetimeFigureOut">
              <a:rPr lang="he-IL" smtClean="0"/>
              <a:t>ז'/שבט/תשפ"ו</a:t>
            </a:fld>
            <a:endParaRPr lang="he-IL"/>
          </a:p>
        </p:txBody>
      </p:sp>
      <p:sp>
        <p:nvSpPr>
          <p:cNvPr id="3" name="מציין מיקום של כותרת תחתונה 2"/>
          <p:cNvSpPr>
            <a:spLocks noGrp="1"/>
          </p:cNvSpPr>
          <p:nvPr>
            <p:ph type="ftr" sz="quarter" idx="11"/>
          </p:nvPr>
        </p:nvSpPr>
        <p:spPr/>
        <p:txBody>
          <a:bodyPr/>
          <a:lstStyle/>
          <a:p>
            <a:endParaRPr lang="he-IL"/>
          </a:p>
        </p:txBody>
      </p:sp>
      <p:sp>
        <p:nvSpPr>
          <p:cNvPr id="4" name="מציין מיקום של מספר שקופית 3"/>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12568786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1007746" y="548640"/>
            <a:ext cx="4718684" cy="1920240"/>
          </a:xfrm>
        </p:spPr>
        <p:txBody>
          <a:bodyPr anchor="b"/>
          <a:lstStyle>
            <a:lvl1pPr>
              <a:defRPr sz="3840"/>
            </a:lvl1pPr>
          </a:lstStyle>
          <a:p>
            <a:r>
              <a:rPr lang="he-IL"/>
              <a:t>לחץ כדי לערוך סגנון כותרת של תבנית בסיס</a:t>
            </a:r>
            <a:endParaRPr lang="ru-RU"/>
          </a:p>
        </p:txBody>
      </p:sp>
      <p:sp>
        <p:nvSpPr>
          <p:cNvPr id="3" name="מציין מיקום תוכן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ru-RU"/>
          </a:p>
        </p:txBody>
      </p:sp>
      <p:sp>
        <p:nvSpPr>
          <p:cNvPr id="4" name="מציין מיקום טקסט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he-IL"/>
              <a:t>ערוך סגנונות טקסט של תבנית בסיס</a:t>
            </a:r>
          </a:p>
        </p:txBody>
      </p:sp>
      <p:sp>
        <p:nvSpPr>
          <p:cNvPr id="5" name="מציין מיקום של תאריך 4"/>
          <p:cNvSpPr>
            <a:spLocks noGrp="1"/>
          </p:cNvSpPr>
          <p:nvPr>
            <p:ph type="dt" sz="half" idx="10"/>
          </p:nvPr>
        </p:nvSpPr>
        <p:spPr/>
        <p:txBody>
          <a:bodyPr/>
          <a:lstStyle/>
          <a:p>
            <a:fld id="{7E30B919-313D-4B6E-BA10-B8AB5839FA37}" type="datetimeFigureOut">
              <a:rPr lang="he-IL" smtClean="0"/>
              <a:t>ז'/שבט/תשפ"ו</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251167379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1007746" y="548640"/>
            <a:ext cx="4718684" cy="1920240"/>
          </a:xfrm>
        </p:spPr>
        <p:txBody>
          <a:bodyPr anchor="b"/>
          <a:lstStyle>
            <a:lvl1pPr>
              <a:defRPr sz="3840"/>
            </a:lvl1pPr>
          </a:lstStyle>
          <a:p>
            <a:r>
              <a:rPr lang="he-IL"/>
              <a:t>לחץ כדי לערוך סגנון כותרת של תבנית בסיס</a:t>
            </a:r>
            <a:endParaRPr lang="ru-RU"/>
          </a:p>
        </p:txBody>
      </p:sp>
      <p:sp>
        <p:nvSpPr>
          <p:cNvPr id="3" name="מציין מיקום של תמונה 2"/>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ru-RU"/>
          </a:p>
        </p:txBody>
      </p:sp>
      <p:sp>
        <p:nvSpPr>
          <p:cNvPr id="4" name="מציין מיקום טקסט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he-IL"/>
              <a:t>ערוך סגנונות טקסט של תבנית בסיס</a:t>
            </a:r>
          </a:p>
        </p:txBody>
      </p:sp>
      <p:sp>
        <p:nvSpPr>
          <p:cNvPr id="5" name="מציין מיקום של תאריך 4"/>
          <p:cNvSpPr>
            <a:spLocks noGrp="1"/>
          </p:cNvSpPr>
          <p:nvPr>
            <p:ph type="dt" sz="half" idx="10"/>
          </p:nvPr>
        </p:nvSpPr>
        <p:spPr/>
        <p:txBody>
          <a:bodyPr/>
          <a:lstStyle/>
          <a:p>
            <a:fld id="{7E30B919-313D-4B6E-BA10-B8AB5839FA37}" type="datetimeFigureOut">
              <a:rPr lang="he-IL" smtClean="0"/>
              <a:t>ז'/שבט/תשפ"ו</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410535661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p:cNvSpPr>
            <a:spLocks noGrp="1"/>
          </p:cNvSpPr>
          <p:nvPr>
            <p:ph type="title"/>
          </p:nvPr>
        </p:nvSpPr>
        <p:spPr>
          <a:xfrm>
            <a:off x="1005840" y="438150"/>
            <a:ext cx="12618720" cy="1590676"/>
          </a:xfrm>
          <a:prstGeom prst="rect">
            <a:avLst/>
          </a:prstGeom>
        </p:spPr>
        <p:txBody>
          <a:bodyPr vert="horz" lIns="91440" tIns="45720" rIns="91440" bIns="45720" rtlCol="1" anchor="ctr">
            <a:normAutofit/>
          </a:bodyPr>
          <a:lstStyle/>
          <a:p>
            <a:r>
              <a:rPr lang="he-IL"/>
              <a:t>לחץ כדי לערוך סגנון כותרת של תבנית בסיס</a:t>
            </a:r>
            <a:endParaRPr lang="ru-RU"/>
          </a:p>
        </p:txBody>
      </p:sp>
      <p:sp>
        <p:nvSpPr>
          <p:cNvPr id="3" name="מציין מיקום טקסט 2"/>
          <p:cNvSpPr>
            <a:spLocks noGrp="1"/>
          </p:cNvSpPr>
          <p:nvPr>
            <p:ph type="body" idx="1"/>
          </p:nvPr>
        </p:nvSpPr>
        <p:spPr>
          <a:xfrm>
            <a:off x="1005840" y="2190750"/>
            <a:ext cx="12618720" cy="5221606"/>
          </a:xfrm>
          <a:prstGeom prst="rect">
            <a:avLst/>
          </a:prstGeom>
        </p:spPr>
        <p:txBody>
          <a:bodyPr vert="horz" lIns="91440" tIns="45720" rIns="91440" bIns="45720" rtlCol="1">
            <a:normAutofit/>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ru-RU"/>
          </a:p>
        </p:txBody>
      </p:sp>
      <p:sp>
        <p:nvSpPr>
          <p:cNvPr id="4" name="מציין מיקום של תאריך 3"/>
          <p:cNvSpPr>
            <a:spLocks noGrp="1"/>
          </p:cNvSpPr>
          <p:nvPr>
            <p:ph type="dt" sz="half" idx="2"/>
          </p:nvPr>
        </p:nvSpPr>
        <p:spPr>
          <a:xfrm>
            <a:off x="10332720" y="7627621"/>
            <a:ext cx="3291840" cy="438150"/>
          </a:xfrm>
          <a:prstGeom prst="rect">
            <a:avLst/>
          </a:prstGeom>
        </p:spPr>
        <p:txBody>
          <a:bodyPr vert="horz" lIns="91440" tIns="45720" rIns="91440" bIns="45720" rtlCol="1" anchor="ctr"/>
          <a:lstStyle>
            <a:lvl1pPr algn="l">
              <a:defRPr sz="1440">
                <a:solidFill>
                  <a:schemeClr val="tx1">
                    <a:tint val="75000"/>
                  </a:schemeClr>
                </a:solidFill>
              </a:defRPr>
            </a:lvl1pPr>
          </a:lstStyle>
          <a:p>
            <a:fld id="{7E30B919-313D-4B6E-BA10-B8AB5839FA37}" type="datetimeFigureOut">
              <a:rPr lang="he-IL" smtClean="0"/>
              <a:t>ז'/שבט/תשפ"ו</a:t>
            </a:fld>
            <a:endParaRPr lang="he-IL"/>
          </a:p>
        </p:txBody>
      </p:sp>
      <p:sp>
        <p:nvSpPr>
          <p:cNvPr id="5" name="מציין מיקום של כותרת תחתונה 4"/>
          <p:cNvSpPr>
            <a:spLocks noGrp="1"/>
          </p:cNvSpPr>
          <p:nvPr>
            <p:ph type="ftr" sz="quarter" idx="3"/>
          </p:nvPr>
        </p:nvSpPr>
        <p:spPr>
          <a:xfrm>
            <a:off x="4846320" y="7627621"/>
            <a:ext cx="4937760" cy="438150"/>
          </a:xfrm>
          <a:prstGeom prst="rect">
            <a:avLst/>
          </a:prstGeom>
        </p:spPr>
        <p:txBody>
          <a:bodyPr vert="horz" lIns="91440" tIns="45720" rIns="91440" bIns="45720" rtlCol="1" anchor="ctr"/>
          <a:lstStyle>
            <a:lvl1pPr algn="ctr">
              <a:defRPr sz="1440">
                <a:solidFill>
                  <a:schemeClr val="tx1">
                    <a:tint val="75000"/>
                  </a:schemeClr>
                </a:solidFill>
              </a:defRPr>
            </a:lvl1pPr>
          </a:lstStyle>
          <a:p>
            <a:endParaRPr lang="he-IL"/>
          </a:p>
        </p:txBody>
      </p:sp>
      <p:sp>
        <p:nvSpPr>
          <p:cNvPr id="6" name="מציין מיקום של מספר שקופית 5"/>
          <p:cNvSpPr>
            <a:spLocks noGrp="1"/>
          </p:cNvSpPr>
          <p:nvPr>
            <p:ph type="sldNum" sz="quarter" idx="4"/>
          </p:nvPr>
        </p:nvSpPr>
        <p:spPr>
          <a:xfrm>
            <a:off x="1005840" y="7627621"/>
            <a:ext cx="3291840" cy="438150"/>
          </a:xfrm>
          <a:prstGeom prst="rect">
            <a:avLst/>
          </a:prstGeom>
        </p:spPr>
        <p:txBody>
          <a:bodyPr vert="horz" lIns="91440" tIns="45720" rIns="91440" bIns="45720" rtlCol="1" anchor="ctr"/>
          <a:lstStyle>
            <a:lvl1pPr algn="r">
              <a:defRPr sz="1440">
                <a:solidFill>
                  <a:schemeClr val="tx1">
                    <a:tint val="75000"/>
                  </a:schemeClr>
                </a:solidFill>
              </a:defRPr>
            </a:lvl1pPr>
          </a:lstStyle>
          <a:p>
            <a:fld id="{4C30D614-5AE4-435E-AC52-372055423034}" type="slidenum">
              <a:rPr lang="he-IL" smtClean="0"/>
              <a:t>‹#›</a:t>
            </a:fld>
            <a:endParaRPr lang="he-IL"/>
          </a:p>
        </p:txBody>
      </p:sp>
    </p:spTree>
    <p:extLst>
      <p:ext uri="{BB962C8B-B14F-4D97-AF65-F5344CB8AC3E}">
        <p14:creationId xmlns:p14="http://schemas.microsoft.com/office/powerpoint/2010/main" val="348658073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8" r:id="rId14"/>
    <p:sldLayoutId id="2147483699" r:id="rId15"/>
    <p:sldLayoutId id="2147483700" r:id="rId16"/>
    <p:sldLayoutId id="2147483701" r:id="rId17"/>
    <p:sldLayoutId id="2147483702" r:id="rId18"/>
    <p:sldLayoutId id="2147483703" r:id="rId19"/>
  </p:sldLayoutIdLst>
  <p:hf sldNum="0" hdr="0" ftr="0" dt="0"/>
  <p:txStyles>
    <p:titleStyle>
      <a:lvl1pPr algn="r" defTabSz="1097280" rtl="1"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r" defTabSz="1097280" rtl="1"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r" defTabSz="1097280" rtl="1"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r" defTabSz="1097280" rtl="1"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r" defTabSz="1097280" rtl="1"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r" defTabSz="1097280" rtl="1"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r" defTabSz="1097280" rtl="1"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r" defTabSz="1097280" rtl="1"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r" defTabSz="1097280" rtl="1"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r" defTabSz="1097280" rtl="1"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ru-RU"/>
      </a:defPPr>
      <a:lvl1pPr marL="0" algn="r" defTabSz="1097280" rtl="1" eaLnBrk="1" latinLnBrk="0" hangingPunct="1">
        <a:defRPr sz="2160" kern="1200">
          <a:solidFill>
            <a:schemeClr val="tx1"/>
          </a:solidFill>
          <a:latin typeface="+mn-lt"/>
          <a:ea typeface="+mn-ea"/>
          <a:cs typeface="+mn-cs"/>
        </a:defRPr>
      </a:lvl1pPr>
      <a:lvl2pPr marL="548640" algn="r" defTabSz="1097280" rtl="1" eaLnBrk="1" latinLnBrk="0" hangingPunct="1">
        <a:defRPr sz="2160" kern="1200">
          <a:solidFill>
            <a:schemeClr val="tx1"/>
          </a:solidFill>
          <a:latin typeface="+mn-lt"/>
          <a:ea typeface="+mn-ea"/>
          <a:cs typeface="+mn-cs"/>
        </a:defRPr>
      </a:lvl2pPr>
      <a:lvl3pPr marL="1097280" algn="r" defTabSz="1097280" rtl="1" eaLnBrk="1" latinLnBrk="0" hangingPunct="1">
        <a:defRPr sz="2160" kern="1200">
          <a:solidFill>
            <a:schemeClr val="tx1"/>
          </a:solidFill>
          <a:latin typeface="+mn-lt"/>
          <a:ea typeface="+mn-ea"/>
          <a:cs typeface="+mn-cs"/>
        </a:defRPr>
      </a:lvl3pPr>
      <a:lvl4pPr marL="1645920" algn="r" defTabSz="1097280" rtl="1" eaLnBrk="1" latinLnBrk="0" hangingPunct="1">
        <a:defRPr sz="2160" kern="1200">
          <a:solidFill>
            <a:schemeClr val="tx1"/>
          </a:solidFill>
          <a:latin typeface="+mn-lt"/>
          <a:ea typeface="+mn-ea"/>
          <a:cs typeface="+mn-cs"/>
        </a:defRPr>
      </a:lvl4pPr>
      <a:lvl5pPr marL="2194560" algn="r" defTabSz="1097280" rtl="1" eaLnBrk="1" latinLnBrk="0" hangingPunct="1">
        <a:defRPr sz="2160" kern="1200">
          <a:solidFill>
            <a:schemeClr val="tx1"/>
          </a:solidFill>
          <a:latin typeface="+mn-lt"/>
          <a:ea typeface="+mn-ea"/>
          <a:cs typeface="+mn-cs"/>
        </a:defRPr>
      </a:lvl5pPr>
      <a:lvl6pPr marL="2743200" algn="r" defTabSz="1097280" rtl="1" eaLnBrk="1" latinLnBrk="0" hangingPunct="1">
        <a:defRPr sz="2160" kern="1200">
          <a:solidFill>
            <a:schemeClr val="tx1"/>
          </a:solidFill>
          <a:latin typeface="+mn-lt"/>
          <a:ea typeface="+mn-ea"/>
          <a:cs typeface="+mn-cs"/>
        </a:defRPr>
      </a:lvl6pPr>
      <a:lvl7pPr marL="3291840" algn="r" defTabSz="1097280" rtl="1" eaLnBrk="1" latinLnBrk="0" hangingPunct="1">
        <a:defRPr sz="2160" kern="1200">
          <a:solidFill>
            <a:schemeClr val="tx1"/>
          </a:solidFill>
          <a:latin typeface="+mn-lt"/>
          <a:ea typeface="+mn-ea"/>
          <a:cs typeface="+mn-cs"/>
        </a:defRPr>
      </a:lvl7pPr>
      <a:lvl8pPr marL="3840480" algn="r" defTabSz="1097280" rtl="1" eaLnBrk="1" latinLnBrk="0" hangingPunct="1">
        <a:defRPr sz="2160" kern="1200">
          <a:solidFill>
            <a:schemeClr val="tx1"/>
          </a:solidFill>
          <a:latin typeface="+mn-lt"/>
          <a:ea typeface="+mn-ea"/>
          <a:cs typeface="+mn-cs"/>
        </a:defRPr>
      </a:lvl8pPr>
      <a:lvl9pPr marL="4389120" algn="r" defTabSz="1097280" rtl="1"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9.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9.xml"/><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7.svg"/><Relationship Id="rId5" Type="http://schemas.openxmlformats.org/officeDocument/2006/relationships/image" Target="../media/image5.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44000" y="-5715"/>
            <a:ext cx="5486400" cy="8229600"/>
          </a:xfrm>
          <a:prstGeom prst="rect">
            <a:avLst/>
          </a:prstGeom>
        </p:spPr>
      </p:pic>
      <p:sp>
        <p:nvSpPr>
          <p:cNvPr id="3" name="Text 0"/>
          <p:cNvSpPr/>
          <p:nvPr/>
        </p:nvSpPr>
        <p:spPr>
          <a:xfrm>
            <a:off x="606977" y="1982748"/>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Safeguarding Children's Spaces with AI Vision</a:t>
            </a:r>
            <a:endParaRPr lang="en-US" sz="4450" dirty="0"/>
          </a:p>
        </p:txBody>
      </p:sp>
      <p:sp>
        <p:nvSpPr>
          <p:cNvPr id="4" name="Text 1"/>
          <p:cNvSpPr/>
          <p:nvPr/>
        </p:nvSpPr>
        <p:spPr>
          <a:xfrm>
            <a:off x="606977" y="4109085"/>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An intelligent computer vision system designed to detect hazardous objects in children's environments before accidents happen, providing peace of mind for parents and carers.</a:t>
            </a:r>
            <a:endParaRPr lang="en-US" sz="1750" dirty="0"/>
          </a:p>
        </p:txBody>
      </p:sp>
      <p:sp>
        <p:nvSpPr>
          <p:cNvPr id="5" name="TextBox 4">
            <a:extLst>
              <a:ext uri="{FF2B5EF4-FFF2-40B4-BE49-F238E27FC236}">
                <a16:creationId xmlns:a16="http://schemas.microsoft.com/office/drawing/2014/main" id="{59EA5C8B-E35A-EA01-2E4C-CECF55D5B264}"/>
              </a:ext>
            </a:extLst>
          </p:cNvPr>
          <p:cNvSpPr txBox="1"/>
          <p:nvPr/>
        </p:nvSpPr>
        <p:spPr>
          <a:xfrm>
            <a:off x="128552" y="6861207"/>
            <a:ext cx="3726805" cy="1477328"/>
          </a:xfrm>
          <a:prstGeom prst="rect">
            <a:avLst/>
          </a:prstGeom>
          <a:noFill/>
        </p:spPr>
        <p:txBody>
          <a:bodyPr wrap="square" rtlCol="0">
            <a:spAutoFit/>
          </a:bodyPr>
          <a:lstStyle/>
          <a:p>
            <a:pPr algn="just" rtl="1"/>
            <a:r>
              <a:rPr lang="he-IL" sz="1800" b="1" dirty="0">
                <a:effectLst/>
                <a:latin typeface="Calibri" panose="020F0502020204030204" pitchFamily="34" charset="0"/>
                <a:ea typeface="Calibri" panose="020F0502020204030204" pitchFamily="34" charset="0"/>
                <a:cs typeface="Arial" panose="020B0604020202020204" pitchFamily="34" charset="0"/>
              </a:rPr>
              <a:t>גונקו דניאל 340969674</a:t>
            </a:r>
            <a:endParaRPr lang="en-IL" sz="1800" b="1" dirty="0">
              <a:effectLst/>
              <a:latin typeface="Times New Roman" panose="02020603050405020304" pitchFamily="18" charset="0"/>
              <a:ea typeface="Times New Roman" panose="02020603050405020304" pitchFamily="18" charset="0"/>
            </a:endParaRPr>
          </a:p>
          <a:p>
            <a:pPr algn="just" rtl="1"/>
            <a:r>
              <a:rPr lang="he-IL" sz="1800" b="1" dirty="0">
                <a:effectLst/>
                <a:latin typeface="Calibri" panose="020F0502020204030204" pitchFamily="34" charset="0"/>
                <a:ea typeface="Calibri" panose="020F0502020204030204" pitchFamily="34" charset="0"/>
                <a:cs typeface="Arial" panose="020B0604020202020204" pitchFamily="34" charset="0"/>
              </a:rPr>
              <a:t>גבריס סבטלנה 342794732 </a:t>
            </a:r>
            <a:endParaRPr lang="en-IL" sz="1800" b="1" dirty="0">
              <a:effectLst/>
              <a:latin typeface="Times New Roman" panose="02020603050405020304" pitchFamily="18" charset="0"/>
              <a:ea typeface="Times New Roman" panose="02020603050405020304" pitchFamily="18" charset="0"/>
            </a:endParaRPr>
          </a:p>
          <a:p>
            <a:pPr algn="just" rtl="1"/>
            <a:r>
              <a:rPr lang="he-IL" sz="1800" b="1" dirty="0">
                <a:effectLst/>
                <a:latin typeface="Calibri" panose="020F0502020204030204" pitchFamily="34" charset="0"/>
                <a:ea typeface="Calibri" panose="020F0502020204030204" pitchFamily="34" charset="0"/>
                <a:cs typeface="Arial" panose="020B0604020202020204" pitchFamily="34" charset="0"/>
              </a:rPr>
              <a:t>סמיון אוסטרובסקי 342795754</a:t>
            </a:r>
            <a:endParaRPr lang="en-IL" sz="1800" b="1" dirty="0">
              <a:effectLst/>
              <a:latin typeface="Times New Roman" panose="02020603050405020304" pitchFamily="18" charset="0"/>
              <a:ea typeface="Times New Roman" panose="02020603050405020304" pitchFamily="18" charset="0"/>
            </a:endParaRPr>
          </a:p>
          <a:p>
            <a:pPr algn="just" rtl="1"/>
            <a:r>
              <a:rPr lang="en-US" sz="1800" b="1" dirty="0">
                <a:effectLst/>
                <a:latin typeface="Calibri" panose="020F0502020204030204" pitchFamily="34" charset="0"/>
                <a:ea typeface="Calibri" panose="020F0502020204030204" pitchFamily="34" charset="0"/>
                <a:cs typeface="Arial" panose="020B0604020202020204" pitchFamily="34" charset="0"/>
              </a:rPr>
              <a:t> </a:t>
            </a:r>
            <a:endParaRPr lang="en-IL" sz="1800" b="1" dirty="0">
              <a:effectLst/>
              <a:latin typeface="Calibri" panose="020F0502020204030204" pitchFamily="34" charset="0"/>
              <a:ea typeface="Calibri" panose="020F0502020204030204" pitchFamily="34" charset="0"/>
              <a:cs typeface="Arial" panose="020B0604020202020204" pitchFamily="34" charset="0"/>
            </a:endParaRPr>
          </a:p>
          <a:p>
            <a:pPr algn="just"/>
            <a:endParaRPr lang="en-IL"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תמונה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944" y="0"/>
            <a:ext cx="3635566" cy="3635566"/>
          </a:xfrm>
          <a:prstGeom prst="rect">
            <a:avLst/>
          </a:prstGeom>
        </p:spPr>
      </p:pic>
      <p:pic>
        <p:nvPicPr>
          <p:cNvPr id="8" name="תמונה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15622" y="0"/>
            <a:ext cx="3585187" cy="3623745"/>
          </a:xfrm>
          <a:prstGeom prst="rect">
            <a:avLst/>
          </a:prstGeom>
        </p:spPr>
      </p:pic>
      <p:pic>
        <p:nvPicPr>
          <p:cNvPr id="9" name="תמונה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00809" y="-30608"/>
            <a:ext cx="3816596" cy="3654354"/>
          </a:xfrm>
          <a:prstGeom prst="rect">
            <a:avLst/>
          </a:prstGeom>
        </p:spPr>
      </p:pic>
      <p:pic>
        <p:nvPicPr>
          <p:cNvPr id="10" name="תמונה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991475" y="-14384"/>
            <a:ext cx="3809290" cy="3649950"/>
          </a:xfrm>
          <a:prstGeom prst="rect">
            <a:avLst/>
          </a:prstGeom>
        </p:spPr>
      </p:pic>
      <p:pic>
        <p:nvPicPr>
          <p:cNvPr id="11" name="תמונה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407" y="4467340"/>
            <a:ext cx="3762260" cy="3762260"/>
          </a:xfrm>
          <a:prstGeom prst="rect">
            <a:avLst/>
          </a:prstGeom>
        </p:spPr>
      </p:pic>
      <p:pic>
        <p:nvPicPr>
          <p:cNvPr id="13" name="תמונה 1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759853" y="4428782"/>
            <a:ext cx="3800818" cy="3800818"/>
          </a:xfrm>
          <a:prstGeom prst="rect">
            <a:avLst/>
          </a:prstGeom>
        </p:spPr>
      </p:pic>
      <p:pic>
        <p:nvPicPr>
          <p:cNvPr id="14" name="תמונה 1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22113" y="4428782"/>
            <a:ext cx="3800818" cy="3800818"/>
          </a:xfrm>
          <a:prstGeom prst="rect">
            <a:avLst/>
          </a:prstGeom>
        </p:spPr>
      </p:pic>
      <p:pic>
        <p:nvPicPr>
          <p:cNvPr id="17" name="תמונה 1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1212377" y="4428782"/>
            <a:ext cx="3534391" cy="3800818"/>
          </a:xfrm>
          <a:prstGeom prst="rect">
            <a:avLst/>
          </a:prstGeom>
        </p:spPr>
      </p:pic>
      <p:sp>
        <p:nvSpPr>
          <p:cNvPr id="18" name="כותרת 17"/>
          <p:cNvSpPr>
            <a:spLocks noGrp="1"/>
          </p:cNvSpPr>
          <p:nvPr>
            <p:ph type="title"/>
          </p:nvPr>
        </p:nvSpPr>
        <p:spPr>
          <a:xfrm>
            <a:off x="-2085014" y="3394565"/>
            <a:ext cx="18075863" cy="1095400"/>
          </a:xfrm>
          <a:solidFill>
            <a:schemeClr val="accent2">
              <a:lumMod val="20000"/>
              <a:lumOff val="80000"/>
            </a:schemeClr>
          </a:solidFill>
        </p:spPr>
        <p:txBody>
          <a:bodyPr>
            <a:normAutofit/>
          </a:bodyPr>
          <a:lstStyle/>
          <a:p>
            <a:pPr algn="ctr"/>
            <a:r>
              <a:rPr lang="en-US" dirty="0"/>
              <a:t>Sample data Children's rooms </a:t>
            </a:r>
            <a:endParaRPr lang="he-IL" dirty="0"/>
          </a:p>
        </p:txBody>
      </p:sp>
    </p:spTree>
    <p:extLst>
      <p:ext uri="{BB962C8B-B14F-4D97-AF65-F5344CB8AC3E}">
        <p14:creationId xmlns:p14="http://schemas.microsoft.com/office/powerpoint/2010/main" val="29597161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CBDC1-7B37-EC60-3040-FD336E5E1CEA}"/>
              </a:ext>
            </a:extLst>
          </p:cNvPr>
          <p:cNvSpPr>
            <a:spLocks noGrp="1"/>
          </p:cNvSpPr>
          <p:nvPr>
            <p:ph type="title"/>
          </p:nvPr>
        </p:nvSpPr>
        <p:spPr/>
        <p:txBody>
          <a:bodyPr/>
          <a:lstStyle/>
          <a:p>
            <a:endParaRPr lang="en-IL"/>
          </a:p>
        </p:txBody>
      </p:sp>
      <p:pic>
        <p:nvPicPr>
          <p:cNvPr id="5" name="Picture 4">
            <a:extLst>
              <a:ext uri="{FF2B5EF4-FFF2-40B4-BE49-F238E27FC236}">
                <a16:creationId xmlns:a16="http://schemas.microsoft.com/office/drawing/2014/main" id="{1BBF5D98-34C0-0E89-051A-F11D2B773B34}"/>
              </a:ext>
            </a:extLst>
          </p:cNvPr>
          <p:cNvPicPr>
            <a:picLocks noChangeAspect="1"/>
          </p:cNvPicPr>
          <p:nvPr/>
        </p:nvPicPr>
        <p:blipFill>
          <a:blip r:embed="rId2"/>
          <a:stretch>
            <a:fillRect/>
          </a:stretch>
        </p:blipFill>
        <p:spPr>
          <a:xfrm>
            <a:off x="0" y="0"/>
            <a:ext cx="3541059" cy="3917576"/>
          </a:xfrm>
          <a:prstGeom prst="rect">
            <a:avLst/>
          </a:prstGeom>
        </p:spPr>
      </p:pic>
      <p:pic>
        <p:nvPicPr>
          <p:cNvPr id="8" name="Picture 7">
            <a:extLst>
              <a:ext uri="{FF2B5EF4-FFF2-40B4-BE49-F238E27FC236}">
                <a16:creationId xmlns:a16="http://schemas.microsoft.com/office/drawing/2014/main" id="{70B8F70E-444A-49DA-A138-EB9CA3959E3A}"/>
              </a:ext>
            </a:extLst>
          </p:cNvPr>
          <p:cNvPicPr>
            <a:picLocks noChangeAspect="1"/>
          </p:cNvPicPr>
          <p:nvPr/>
        </p:nvPicPr>
        <p:blipFill>
          <a:blip r:embed="rId3"/>
          <a:stretch>
            <a:fillRect/>
          </a:stretch>
        </p:blipFill>
        <p:spPr>
          <a:xfrm>
            <a:off x="3541059" y="0"/>
            <a:ext cx="3541059" cy="3917576"/>
          </a:xfrm>
          <a:prstGeom prst="rect">
            <a:avLst/>
          </a:prstGeom>
        </p:spPr>
      </p:pic>
      <p:pic>
        <p:nvPicPr>
          <p:cNvPr id="11" name="Picture 10">
            <a:extLst>
              <a:ext uri="{FF2B5EF4-FFF2-40B4-BE49-F238E27FC236}">
                <a16:creationId xmlns:a16="http://schemas.microsoft.com/office/drawing/2014/main" id="{AF5BED3C-880B-5132-CAB6-58B5B8CE8A4A}"/>
              </a:ext>
            </a:extLst>
          </p:cNvPr>
          <p:cNvPicPr>
            <a:picLocks noChangeAspect="1"/>
          </p:cNvPicPr>
          <p:nvPr/>
        </p:nvPicPr>
        <p:blipFill>
          <a:blip r:embed="rId4"/>
          <a:stretch>
            <a:fillRect/>
          </a:stretch>
        </p:blipFill>
        <p:spPr>
          <a:xfrm>
            <a:off x="7082118" y="0"/>
            <a:ext cx="3917576" cy="3917576"/>
          </a:xfrm>
          <a:prstGeom prst="rect">
            <a:avLst/>
          </a:prstGeom>
        </p:spPr>
      </p:pic>
      <p:pic>
        <p:nvPicPr>
          <p:cNvPr id="14" name="Picture 13">
            <a:extLst>
              <a:ext uri="{FF2B5EF4-FFF2-40B4-BE49-F238E27FC236}">
                <a16:creationId xmlns:a16="http://schemas.microsoft.com/office/drawing/2014/main" id="{79E2A729-A7AB-F89E-5BD9-A4283B6FDB6E}"/>
              </a:ext>
            </a:extLst>
          </p:cNvPr>
          <p:cNvPicPr>
            <a:picLocks noChangeAspect="1"/>
          </p:cNvPicPr>
          <p:nvPr/>
        </p:nvPicPr>
        <p:blipFill>
          <a:blip r:embed="rId5"/>
          <a:stretch>
            <a:fillRect/>
          </a:stretch>
        </p:blipFill>
        <p:spPr>
          <a:xfrm>
            <a:off x="10999694" y="0"/>
            <a:ext cx="3630706" cy="3920602"/>
          </a:xfrm>
          <a:prstGeom prst="rect">
            <a:avLst/>
          </a:prstGeom>
        </p:spPr>
      </p:pic>
      <p:pic>
        <p:nvPicPr>
          <p:cNvPr id="17" name="Picture 16">
            <a:extLst>
              <a:ext uri="{FF2B5EF4-FFF2-40B4-BE49-F238E27FC236}">
                <a16:creationId xmlns:a16="http://schemas.microsoft.com/office/drawing/2014/main" id="{75F506EC-A009-8D5E-A309-8386C3D1F7A3}"/>
              </a:ext>
            </a:extLst>
          </p:cNvPr>
          <p:cNvPicPr>
            <a:picLocks noChangeAspect="1"/>
          </p:cNvPicPr>
          <p:nvPr/>
        </p:nvPicPr>
        <p:blipFill>
          <a:blip r:embed="rId6"/>
          <a:stretch>
            <a:fillRect/>
          </a:stretch>
        </p:blipFill>
        <p:spPr>
          <a:xfrm>
            <a:off x="0" y="4661647"/>
            <a:ext cx="3567953" cy="3567953"/>
          </a:xfrm>
          <a:prstGeom prst="rect">
            <a:avLst/>
          </a:prstGeom>
        </p:spPr>
      </p:pic>
      <p:pic>
        <p:nvPicPr>
          <p:cNvPr id="20" name="Picture 19">
            <a:extLst>
              <a:ext uri="{FF2B5EF4-FFF2-40B4-BE49-F238E27FC236}">
                <a16:creationId xmlns:a16="http://schemas.microsoft.com/office/drawing/2014/main" id="{4C0E856F-DEB1-38C9-4C78-05334F06B3CF}"/>
              </a:ext>
            </a:extLst>
          </p:cNvPr>
          <p:cNvPicPr>
            <a:picLocks noChangeAspect="1"/>
          </p:cNvPicPr>
          <p:nvPr/>
        </p:nvPicPr>
        <p:blipFill>
          <a:blip r:embed="rId7"/>
          <a:stretch>
            <a:fillRect/>
          </a:stretch>
        </p:blipFill>
        <p:spPr>
          <a:xfrm>
            <a:off x="3567953" y="4661647"/>
            <a:ext cx="3567952" cy="3567952"/>
          </a:xfrm>
          <a:prstGeom prst="rect">
            <a:avLst/>
          </a:prstGeom>
        </p:spPr>
      </p:pic>
      <p:pic>
        <p:nvPicPr>
          <p:cNvPr id="26" name="Picture 25">
            <a:extLst>
              <a:ext uri="{FF2B5EF4-FFF2-40B4-BE49-F238E27FC236}">
                <a16:creationId xmlns:a16="http://schemas.microsoft.com/office/drawing/2014/main" id="{5A49ADDF-F565-AF25-A095-78053EAE93B3}"/>
              </a:ext>
            </a:extLst>
          </p:cNvPr>
          <p:cNvPicPr>
            <a:picLocks noChangeAspect="1"/>
          </p:cNvPicPr>
          <p:nvPr/>
        </p:nvPicPr>
        <p:blipFill>
          <a:blip r:embed="rId8"/>
          <a:stretch>
            <a:fillRect/>
          </a:stretch>
        </p:blipFill>
        <p:spPr>
          <a:xfrm>
            <a:off x="7135904" y="4661647"/>
            <a:ext cx="3863789" cy="3567952"/>
          </a:xfrm>
          <a:prstGeom prst="rect">
            <a:avLst/>
          </a:prstGeom>
        </p:spPr>
      </p:pic>
      <p:pic>
        <p:nvPicPr>
          <p:cNvPr id="29" name="Picture 28">
            <a:extLst>
              <a:ext uri="{FF2B5EF4-FFF2-40B4-BE49-F238E27FC236}">
                <a16:creationId xmlns:a16="http://schemas.microsoft.com/office/drawing/2014/main" id="{64FA82A8-0996-6F4A-D561-9C5475FFE02C}"/>
              </a:ext>
            </a:extLst>
          </p:cNvPr>
          <p:cNvPicPr>
            <a:picLocks noChangeAspect="1"/>
          </p:cNvPicPr>
          <p:nvPr/>
        </p:nvPicPr>
        <p:blipFill>
          <a:blip r:embed="rId9"/>
          <a:stretch>
            <a:fillRect/>
          </a:stretch>
        </p:blipFill>
        <p:spPr>
          <a:xfrm>
            <a:off x="10999694" y="4598894"/>
            <a:ext cx="3630706" cy="3630706"/>
          </a:xfrm>
          <a:prstGeom prst="rect">
            <a:avLst/>
          </a:prstGeom>
        </p:spPr>
      </p:pic>
      <p:sp>
        <p:nvSpPr>
          <p:cNvPr id="32" name="כותרת 17">
            <a:extLst>
              <a:ext uri="{FF2B5EF4-FFF2-40B4-BE49-F238E27FC236}">
                <a16:creationId xmlns:a16="http://schemas.microsoft.com/office/drawing/2014/main" id="{4A0AB895-1531-C62C-87AF-A43B943FA87D}"/>
              </a:ext>
            </a:extLst>
          </p:cNvPr>
          <p:cNvSpPr>
            <a:spLocks noGrp="1"/>
          </p:cNvSpPr>
          <p:nvPr/>
        </p:nvSpPr>
        <p:spPr>
          <a:xfrm>
            <a:off x="-3718094" y="3761299"/>
            <a:ext cx="15081587" cy="1095400"/>
          </a:xfrm>
          <a:prstGeom prst="rect">
            <a:avLst/>
          </a:prstGeom>
        </p:spPr>
        <p:txBody>
          <a:bodyPr vert="horz" lIns="91440" tIns="45720" rIns="91440" bIns="45720" rtlCol="1" anchor="ctr">
            <a:normAutofit/>
          </a:bodyPr>
          <a:lstStyle>
            <a:lvl1pPr algn="r" defTabSz="1097280" rtl="1" eaLnBrk="1" latinLnBrk="0" hangingPunct="1">
              <a:lnSpc>
                <a:spcPct val="90000"/>
              </a:lnSpc>
              <a:spcBef>
                <a:spcPct val="0"/>
              </a:spcBef>
              <a:buNone/>
              <a:defRPr sz="5280" kern="1200">
                <a:solidFill>
                  <a:schemeClr val="tx1"/>
                </a:solidFill>
                <a:latin typeface="+mj-lt"/>
                <a:ea typeface="+mj-ea"/>
                <a:cs typeface="+mj-cs"/>
              </a:defRPr>
            </a:lvl1pPr>
          </a:lstStyle>
          <a:p>
            <a:r>
              <a:rPr lang="en-US" dirty="0"/>
              <a:t>Sample data Individual objects</a:t>
            </a:r>
            <a:endParaRPr lang="he-IL" dirty="0"/>
          </a:p>
        </p:txBody>
      </p:sp>
    </p:spTree>
    <p:extLst>
      <p:ext uri="{BB962C8B-B14F-4D97-AF65-F5344CB8AC3E}">
        <p14:creationId xmlns:p14="http://schemas.microsoft.com/office/powerpoint/2010/main" val="1786939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063591"/>
            <a:ext cx="10503456" cy="708779"/>
          </a:xfrm>
          <a:prstGeom prst="rect">
            <a:avLst/>
          </a:prstGeom>
          <a:noFill/>
          <a:ln/>
        </p:spPr>
        <p:txBody>
          <a:bodyPr wrap="non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Model Selection &amp; Experimental Design</a:t>
            </a:r>
            <a:endParaRPr lang="en-US" sz="4450" dirty="0"/>
          </a:p>
        </p:txBody>
      </p:sp>
      <p:pic>
        <p:nvPicPr>
          <p:cNvPr id="3" name="Image 0" descr="preencod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3790" y="3225998"/>
            <a:ext cx="4347567" cy="907256"/>
          </a:xfrm>
          <a:prstGeom prst="rect">
            <a:avLst/>
          </a:prstGeom>
        </p:spPr>
      </p:pic>
      <p:sp>
        <p:nvSpPr>
          <p:cNvPr id="4" name="Text 1"/>
          <p:cNvSpPr/>
          <p:nvPr/>
        </p:nvSpPr>
        <p:spPr>
          <a:xfrm>
            <a:off x="10545604" y="451532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YOLOv8/v10</a:t>
            </a:r>
            <a:endParaRPr lang="en-US" sz="2200" dirty="0"/>
          </a:p>
        </p:txBody>
      </p:sp>
      <p:pic>
        <p:nvPicPr>
          <p:cNvPr id="6" name="Image 1" descr="preencoded.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41357" y="3225998"/>
            <a:ext cx="4347567" cy="907256"/>
          </a:xfrm>
          <a:prstGeom prst="rect">
            <a:avLst/>
          </a:prstGeom>
        </p:spPr>
      </p:pic>
      <p:sp>
        <p:nvSpPr>
          <p:cNvPr id="7" name="Text 3"/>
          <p:cNvSpPr/>
          <p:nvPr/>
        </p:nvSpPr>
        <p:spPr>
          <a:xfrm>
            <a:off x="5739646" y="436006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rPr>
              <a:t>Grounding DINO </a:t>
            </a:r>
          </a:p>
          <a:p>
            <a:pPr marL="0" indent="0" algn="l">
              <a:lnSpc>
                <a:spcPts val="2750"/>
              </a:lnSpc>
              <a:buNone/>
            </a:pPr>
            <a:r>
              <a:rPr lang="en-US" sz="2200" dirty="0">
                <a:solidFill>
                  <a:srgbClr val="55575A"/>
                </a:solidFill>
                <a:latin typeface="Inter" pitchFamily="34" charset="0"/>
                <a:ea typeface="Inter" pitchFamily="34" charset="-122"/>
              </a:rPr>
              <a:t>CVAT</a:t>
            </a:r>
            <a:endParaRPr lang="en-US" sz="2200" dirty="0"/>
          </a:p>
        </p:txBody>
      </p:sp>
      <p:pic>
        <p:nvPicPr>
          <p:cNvPr id="9" name="Image 2" descr="preencoded.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488924" y="3225998"/>
            <a:ext cx="4347567" cy="907256"/>
          </a:xfrm>
          <a:prstGeom prst="rect">
            <a:avLst/>
          </a:prstGeom>
        </p:spPr>
      </p:pic>
      <p:sp>
        <p:nvSpPr>
          <p:cNvPr id="10" name="Text 5"/>
          <p:cNvSpPr/>
          <p:nvPr/>
        </p:nvSpPr>
        <p:spPr>
          <a:xfrm>
            <a:off x="1790938" y="433816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SDXL</a:t>
            </a:r>
            <a:endParaRPr lang="en-US" sz="2200" dirty="0"/>
          </a:p>
        </p:txBody>
      </p:sp>
      <p:sp>
        <p:nvSpPr>
          <p:cNvPr id="11" name="Text 0">
            <a:extLst>
              <a:ext uri="{FF2B5EF4-FFF2-40B4-BE49-F238E27FC236}">
                <a16:creationId xmlns:a16="http://schemas.microsoft.com/office/drawing/2014/main" id="{DC1D41AF-31CC-BC75-8829-91DAD324A7BE}"/>
              </a:ext>
            </a:extLst>
          </p:cNvPr>
          <p:cNvSpPr/>
          <p:nvPr/>
        </p:nvSpPr>
        <p:spPr>
          <a:xfrm>
            <a:off x="793790" y="568014"/>
            <a:ext cx="10503456" cy="708779"/>
          </a:xfrm>
          <a:prstGeom prst="rect">
            <a:avLst/>
          </a:prstGeom>
          <a:noFill/>
          <a:ln/>
        </p:spPr>
        <p:txBody>
          <a:bodyPr wrap="non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A model trained only on synthetic data</a:t>
            </a:r>
            <a:endParaRPr lang="en-US" sz="445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317F6-4786-C6FF-1149-C035351C3D0C}"/>
              </a:ext>
            </a:extLst>
          </p:cNvPr>
          <p:cNvSpPr>
            <a:spLocks noGrp="1"/>
          </p:cNvSpPr>
          <p:nvPr>
            <p:ph type="title"/>
          </p:nvPr>
        </p:nvSpPr>
        <p:spPr/>
        <p:txBody>
          <a:bodyPr/>
          <a:lstStyle/>
          <a:p>
            <a:endParaRPr lang="en-IL"/>
          </a:p>
        </p:txBody>
      </p:sp>
      <p:pic>
        <p:nvPicPr>
          <p:cNvPr id="5" name="Picture 4">
            <a:extLst>
              <a:ext uri="{FF2B5EF4-FFF2-40B4-BE49-F238E27FC236}">
                <a16:creationId xmlns:a16="http://schemas.microsoft.com/office/drawing/2014/main" id="{9210C62C-A79B-923E-169F-4955A3869A9F}"/>
              </a:ext>
            </a:extLst>
          </p:cNvPr>
          <p:cNvPicPr>
            <a:picLocks noChangeAspect="1"/>
          </p:cNvPicPr>
          <p:nvPr/>
        </p:nvPicPr>
        <p:blipFill>
          <a:blip r:embed="rId2"/>
          <a:stretch>
            <a:fillRect/>
          </a:stretch>
        </p:blipFill>
        <p:spPr>
          <a:xfrm>
            <a:off x="0" y="-14941"/>
            <a:ext cx="7315200" cy="8244541"/>
          </a:xfrm>
          <a:prstGeom prst="rect">
            <a:avLst/>
          </a:prstGeom>
        </p:spPr>
      </p:pic>
      <p:pic>
        <p:nvPicPr>
          <p:cNvPr id="8" name="Picture 7">
            <a:extLst>
              <a:ext uri="{FF2B5EF4-FFF2-40B4-BE49-F238E27FC236}">
                <a16:creationId xmlns:a16="http://schemas.microsoft.com/office/drawing/2014/main" id="{EB911093-D327-0373-DFF5-C5739846B293}"/>
              </a:ext>
            </a:extLst>
          </p:cNvPr>
          <p:cNvPicPr>
            <a:picLocks noChangeAspect="1"/>
          </p:cNvPicPr>
          <p:nvPr/>
        </p:nvPicPr>
        <p:blipFill>
          <a:blip r:embed="rId3"/>
          <a:stretch>
            <a:fillRect/>
          </a:stretch>
        </p:blipFill>
        <p:spPr>
          <a:xfrm>
            <a:off x="7315200" y="71718"/>
            <a:ext cx="7772400" cy="8244541"/>
          </a:xfrm>
          <a:prstGeom prst="rect">
            <a:avLst/>
          </a:prstGeom>
        </p:spPr>
      </p:pic>
    </p:spTree>
    <p:extLst>
      <p:ext uri="{BB962C8B-B14F-4D97-AF65-F5344CB8AC3E}">
        <p14:creationId xmlns:p14="http://schemas.microsoft.com/office/powerpoint/2010/main" val="39678940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0B68A-AB96-D551-E288-1933902A3902}"/>
              </a:ext>
            </a:extLst>
          </p:cNvPr>
          <p:cNvSpPr>
            <a:spLocks noGrp="1"/>
          </p:cNvSpPr>
          <p:nvPr>
            <p:ph type="title"/>
          </p:nvPr>
        </p:nvSpPr>
        <p:spPr/>
        <p:txBody>
          <a:bodyPr/>
          <a:lstStyle/>
          <a:p>
            <a:endParaRPr lang="en-IL"/>
          </a:p>
        </p:txBody>
      </p:sp>
      <p:pic>
        <p:nvPicPr>
          <p:cNvPr id="14" name="Picture 13">
            <a:extLst>
              <a:ext uri="{FF2B5EF4-FFF2-40B4-BE49-F238E27FC236}">
                <a16:creationId xmlns:a16="http://schemas.microsoft.com/office/drawing/2014/main" id="{5432C049-FCB1-9346-2D51-3FAA5D48F0E4}"/>
              </a:ext>
            </a:extLst>
          </p:cNvPr>
          <p:cNvPicPr>
            <a:picLocks noChangeAspect="1"/>
          </p:cNvPicPr>
          <p:nvPr/>
        </p:nvPicPr>
        <p:blipFill>
          <a:blip r:embed="rId2"/>
          <a:stretch>
            <a:fillRect/>
          </a:stretch>
        </p:blipFill>
        <p:spPr>
          <a:xfrm>
            <a:off x="7086600" y="248106"/>
            <a:ext cx="7543800" cy="7543800"/>
          </a:xfrm>
          <a:prstGeom prst="rect">
            <a:avLst/>
          </a:prstGeom>
        </p:spPr>
      </p:pic>
      <p:pic>
        <p:nvPicPr>
          <p:cNvPr id="3" name="תמונה 2"/>
          <p:cNvPicPr>
            <a:picLocks noChangeAspect="1"/>
          </p:cNvPicPr>
          <p:nvPr/>
        </p:nvPicPr>
        <p:blipFill>
          <a:blip r:embed="rId3"/>
          <a:stretch>
            <a:fillRect/>
          </a:stretch>
        </p:blipFill>
        <p:spPr>
          <a:xfrm>
            <a:off x="0" y="438150"/>
            <a:ext cx="7053683" cy="7047587"/>
          </a:xfrm>
          <a:prstGeom prst="rect">
            <a:avLst/>
          </a:prstGeom>
        </p:spPr>
      </p:pic>
    </p:spTree>
    <p:extLst>
      <p:ext uri="{BB962C8B-B14F-4D97-AF65-F5344CB8AC3E}">
        <p14:creationId xmlns:p14="http://schemas.microsoft.com/office/powerpoint/2010/main" val="38095962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כותרת 2"/>
          <p:cNvSpPr>
            <a:spLocks noGrp="1"/>
          </p:cNvSpPr>
          <p:nvPr>
            <p:ph type="title"/>
          </p:nvPr>
        </p:nvSpPr>
        <p:spPr>
          <a:xfrm>
            <a:off x="225172" y="102471"/>
            <a:ext cx="12618720" cy="1590676"/>
          </a:xfrm>
        </p:spPr>
        <p:txBody>
          <a:bodyPr/>
          <a:lstStyle/>
          <a:p>
            <a:pPr algn="l"/>
            <a:r>
              <a:rPr lang="en-US" b="1" dirty="0"/>
              <a:t>The results of a test models</a:t>
            </a:r>
            <a:endParaRPr lang="he-IL" b="1" dirty="0"/>
          </a:p>
        </p:txBody>
      </p:sp>
      <p:pic>
        <p:nvPicPr>
          <p:cNvPr id="13" name="תמונה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512" y="5155812"/>
            <a:ext cx="6085958" cy="3042980"/>
          </a:xfrm>
          <a:prstGeom prst="rect">
            <a:avLst/>
          </a:prstGeom>
        </p:spPr>
      </p:pic>
      <p:pic>
        <p:nvPicPr>
          <p:cNvPr id="20" name="תמונה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7765" y="-6575"/>
            <a:ext cx="6234342" cy="4156227"/>
          </a:xfrm>
          <a:prstGeom prst="rect">
            <a:avLst/>
          </a:prstGeom>
        </p:spPr>
      </p:pic>
      <p:pic>
        <p:nvPicPr>
          <p:cNvPr id="6" name="Picture 5">
            <a:extLst>
              <a:ext uri="{FF2B5EF4-FFF2-40B4-BE49-F238E27FC236}">
                <a16:creationId xmlns:a16="http://schemas.microsoft.com/office/drawing/2014/main" id="{82FF6F72-69CC-7BEB-973E-FAF74ABBEA25}"/>
              </a:ext>
            </a:extLst>
          </p:cNvPr>
          <p:cNvPicPr>
            <a:picLocks noChangeAspect="1"/>
          </p:cNvPicPr>
          <p:nvPr/>
        </p:nvPicPr>
        <p:blipFill>
          <a:blip r:embed="rId4"/>
          <a:stretch>
            <a:fillRect/>
          </a:stretch>
        </p:blipFill>
        <p:spPr>
          <a:xfrm>
            <a:off x="1584819" y="1223338"/>
            <a:ext cx="5243299" cy="3932474"/>
          </a:xfrm>
          <a:prstGeom prst="rect">
            <a:avLst/>
          </a:prstGeom>
        </p:spPr>
      </p:pic>
      <p:pic>
        <p:nvPicPr>
          <p:cNvPr id="11" name="Picture 10">
            <a:extLst>
              <a:ext uri="{FF2B5EF4-FFF2-40B4-BE49-F238E27FC236}">
                <a16:creationId xmlns:a16="http://schemas.microsoft.com/office/drawing/2014/main" id="{360B160B-D500-FF14-E6DA-F0E38320D30F}"/>
              </a:ext>
            </a:extLst>
          </p:cNvPr>
          <p:cNvPicPr>
            <a:picLocks noChangeAspect="1"/>
          </p:cNvPicPr>
          <p:nvPr/>
        </p:nvPicPr>
        <p:blipFill>
          <a:blip r:embed="rId5"/>
          <a:stretch>
            <a:fillRect/>
          </a:stretch>
        </p:blipFill>
        <p:spPr>
          <a:xfrm>
            <a:off x="8187765" y="4149652"/>
            <a:ext cx="6018494" cy="4012329"/>
          </a:xfrm>
          <a:prstGeom prst="rect">
            <a:avLst/>
          </a:prstGeom>
        </p:spPr>
      </p:pic>
    </p:spTree>
    <p:extLst>
      <p:ext uri="{BB962C8B-B14F-4D97-AF65-F5344CB8AC3E}">
        <p14:creationId xmlns:p14="http://schemas.microsoft.com/office/powerpoint/2010/main" val="37555046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89" y="3545257"/>
            <a:ext cx="10503456" cy="708779"/>
          </a:xfrm>
          <a:prstGeom prst="rect">
            <a:avLst/>
          </a:prstGeom>
          <a:noFill/>
          <a:ln/>
        </p:spPr>
        <p:txBody>
          <a:bodyPr wrap="non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Model Selection &amp; Experimental Design</a:t>
            </a:r>
            <a:endParaRPr lang="en-US" sz="4450" dirty="0"/>
          </a:p>
        </p:txBody>
      </p:sp>
      <p:pic>
        <p:nvPicPr>
          <p:cNvPr id="3" name="Image 0" descr="preencod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3789" y="5003603"/>
            <a:ext cx="4347567" cy="907256"/>
          </a:xfrm>
          <a:prstGeom prst="rect">
            <a:avLst/>
          </a:prstGeom>
        </p:spPr>
      </p:pic>
      <p:sp>
        <p:nvSpPr>
          <p:cNvPr id="4" name="Text 1"/>
          <p:cNvSpPr/>
          <p:nvPr/>
        </p:nvSpPr>
        <p:spPr>
          <a:xfrm>
            <a:off x="10245088" y="612802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YOLOv8/v10</a:t>
            </a:r>
            <a:endParaRPr lang="en-US" sz="2200" dirty="0"/>
          </a:p>
        </p:txBody>
      </p:sp>
      <p:pic>
        <p:nvPicPr>
          <p:cNvPr id="6" name="Image 1" descr="preencoded.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41356" y="5003603"/>
            <a:ext cx="4347567" cy="907256"/>
          </a:xfrm>
          <a:prstGeom prst="rect">
            <a:avLst/>
          </a:prstGeom>
        </p:spPr>
      </p:pic>
      <p:sp>
        <p:nvSpPr>
          <p:cNvPr id="7" name="Text 3"/>
          <p:cNvSpPr/>
          <p:nvPr/>
        </p:nvSpPr>
        <p:spPr>
          <a:xfrm>
            <a:off x="5897521" y="5950860"/>
            <a:ext cx="2835235" cy="354330"/>
          </a:xfrm>
          <a:prstGeom prst="rect">
            <a:avLst/>
          </a:prstGeom>
          <a:noFill/>
          <a:ln/>
        </p:spPr>
        <p:txBody>
          <a:bodyPr wrap="none" lIns="0" tIns="0" rIns="0" bIns="0" rtlCol="0" anchor="t"/>
          <a:lstStyle/>
          <a:p>
            <a:pPr marL="0" indent="0" algn="l">
              <a:lnSpc>
                <a:spcPts val="2750"/>
              </a:lnSpc>
              <a:buNone/>
            </a:pPr>
            <a:r>
              <a:rPr lang="en-US" sz="2200" dirty="0" err="1"/>
              <a:t>Roboflow</a:t>
            </a:r>
            <a:endParaRPr lang="en-US" sz="2200" dirty="0"/>
          </a:p>
        </p:txBody>
      </p:sp>
      <p:pic>
        <p:nvPicPr>
          <p:cNvPr id="9" name="Image 2" descr="preencoded.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488923" y="5003603"/>
            <a:ext cx="4347567" cy="907256"/>
          </a:xfrm>
          <a:prstGeom prst="rect">
            <a:avLst/>
          </a:prstGeom>
        </p:spPr>
      </p:pic>
      <p:sp>
        <p:nvSpPr>
          <p:cNvPr id="10" name="Text 5"/>
          <p:cNvSpPr/>
          <p:nvPr/>
        </p:nvSpPr>
        <p:spPr>
          <a:xfrm>
            <a:off x="1550077" y="601122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SDXL </a:t>
            </a:r>
            <a:endParaRPr lang="en-US" sz="2200" dirty="0"/>
          </a:p>
        </p:txBody>
      </p:sp>
      <p:sp>
        <p:nvSpPr>
          <p:cNvPr id="11" name="Text 0">
            <a:extLst>
              <a:ext uri="{FF2B5EF4-FFF2-40B4-BE49-F238E27FC236}">
                <a16:creationId xmlns:a16="http://schemas.microsoft.com/office/drawing/2014/main" id="{CEF8E18B-1B6F-2F9A-0312-33B9F3476211}"/>
              </a:ext>
            </a:extLst>
          </p:cNvPr>
          <p:cNvSpPr/>
          <p:nvPr/>
        </p:nvSpPr>
        <p:spPr>
          <a:xfrm>
            <a:off x="793789" y="540053"/>
            <a:ext cx="13644901" cy="1523538"/>
          </a:xfrm>
          <a:prstGeom prst="rect">
            <a:avLst/>
          </a:prstGeom>
          <a:noFill/>
          <a:ln/>
        </p:spPr>
        <p:txBody>
          <a:bodyPr wrap="none" lIns="0" tIns="0" rIns="0" bIns="0" rtlCol="0" anchor="t"/>
          <a:ls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A hybrid model trained on synthetic data created</a:t>
            </a:r>
          </a:p>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 by us and real objects photos from </a:t>
            </a:r>
            <a:r>
              <a:rPr lang="en-US" sz="4450" dirty="0" err="1">
                <a:solidFill>
                  <a:srgbClr val="0C0D0F"/>
                </a:solidFill>
                <a:latin typeface="Inter" pitchFamily="34" charset="0"/>
                <a:ea typeface="Inter" pitchFamily="34" charset="-122"/>
                <a:cs typeface="Inter" pitchFamily="34" charset="-120"/>
              </a:rPr>
              <a:t>Roboflow</a:t>
            </a:r>
            <a:r>
              <a:rPr lang="en-US" sz="4450" dirty="0">
                <a:solidFill>
                  <a:srgbClr val="0C0D0F"/>
                </a:solidFill>
                <a:latin typeface="Inter" pitchFamily="34" charset="0"/>
                <a:ea typeface="Inter" pitchFamily="34" charset="-122"/>
                <a:cs typeface="Inter" pitchFamily="34" charset="-120"/>
              </a:rPr>
              <a:t> </a:t>
            </a:r>
            <a:endParaRPr lang="en-US" sz="4450" dirty="0"/>
          </a:p>
        </p:txBody>
      </p:sp>
    </p:spTree>
    <p:extLst>
      <p:ext uri="{BB962C8B-B14F-4D97-AF65-F5344CB8AC3E}">
        <p14:creationId xmlns:p14="http://schemas.microsoft.com/office/powerpoint/2010/main" val="37882484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5AA349-1930-F123-F936-EBCEB9FC0CB5}"/>
              </a:ext>
            </a:extLst>
          </p:cNvPr>
          <p:cNvPicPr>
            <a:picLocks noChangeAspect="1"/>
          </p:cNvPicPr>
          <p:nvPr/>
        </p:nvPicPr>
        <p:blipFill>
          <a:blip r:embed="rId2"/>
          <a:stretch>
            <a:fillRect/>
          </a:stretch>
        </p:blipFill>
        <p:spPr>
          <a:xfrm>
            <a:off x="-1" y="-1"/>
            <a:ext cx="8229599" cy="8229599"/>
          </a:xfrm>
          <a:prstGeom prst="rect">
            <a:avLst/>
          </a:prstGeom>
        </p:spPr>
      </p:pic>
      <p:pic>
        <p:nvPicPr>
          <p:cNvPr id="7" name="Picture 6">
            <a:extLst>
              <a:ext uri="{FF2B5EF4-FFF2-40B4-BE49-F238E27FC236}">
                <a16:creationId xmlns:a16="http://schemas.microsoft.com/office/drawing/2014/main" id="{C22573CF-319A-8AFC-205F-7DC8EC0D6E5E}"/>
              </a:ext>
            </a:extLst>
          </p:cNvPr>
          <p:cNvPicPr>
            <a:picLocks noChangeAspect="1"/>
          </p:cNvPicPr>
          <p:nvPr/>
        </p:nvPicPr>
        <p:blipFill>
          <a:blip r:embed="rId3"/>
          <a:stretch>
            <a:fillRect/>
          </a:stretch>
        </p:blipFill>
        <p:spPr>
          <a:xfrm>
            <a:off x="6400802" y="0"/>
            <a:ext cx="8229600" cy="8229600"/>
          </a:xfrm>
          <a:prstGeom prst="rect">
            <a:avLst/>
          </a:prstGeom>
        </p:spPr>
      </p:pic>
    </p:spTree>
    <p:extLst>
      <p:ext uri="{BB962C8B-B14F-4D97-AF65-F5344CB8AC3E}">
        <p14:creationId xmlns:p14="http://schemas.microsoft.com/office/powerpoint/2010/main" val="41513757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תמונה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4702"/>
            <a:ext cx="7216726" cy="7417698"/>
          </a:xfrm>
          <a:prstGeom prst="rect">
            <a:avLst/>
          </a:prstGeom>
        </p:spPr>
      </p:pic>
      <p:pic>
        <p:nvPicPr>
          <p:cNvPr id="3" name="תמונה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6726" y="354702"/>
            <a:ext cx="7223174" cy="7424326"/>
          </a:xfrm>
          <a:prstGeom prst="rect">
            <a:avLst/>
          </a:prstGeom>
        </p:spPr>
      </p:pic>
    </p:spTree>
    <p:extLst>
      <p:ext uri="{BB962C8B-B14F-4D97-AF65-F5344CB8AC3E}">
        <p14:creationId xmlns:p14="http://schemas.microsoft.com/office/powerpoint/2010/main" val="1710286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כותרת 2">
            <a:extLst>
              <a:ext uri="{FF2B5EF4-FFF2-40B4-BE49-F238E27FC236}">
                <a16:creationId xmlns:a16="http://schemas.microsoft.com/office/drawing/2014/main" id="{43F6F936-9800-B16C-9FAE-336EFC088BBC}"/>
              </a:ext>
            </a:extLst>
          </p:cNvPr>
          <p:cNvSpPr txBox="1">
            <a:spLocks/>
          </p:cNvSpPr>
          <p:nvPr/>
        </p:nvSpPr>
        <p:spPr>
          <a:xfrm>
            <a:off x="225172" y="102471"/>
            <a:ext cx="12618720" cy="1590676"/>
          </a:xfrm>
          <a:prstGeom prst="rect">
            <a:avLst/>
          </a:prstGeom>
        </p:spPr>
        <p:txBody>
          <a:bodyPr/>
          <a:lstStyle>
            <a:lvl1pPr algn="r" defTabSz="1097280" rtl="1" eaLnBrk="1" latinLnBrk="0" hangingPunct="1">
              <a:lnSpc>
                <a:spcPct val="90000"/>
              </a:lnSpc>
              <a:spcBef>
                <a:spcPct val="0"/>
              </a:spcBef>
              <a:buNone/>
              <a:defRPr sz="5280" kern="1200">
                <a:solidFill>
                  <a:schemeClr val="tx1"/>
                </a:solidFill>
                <a:latin typeface="+mj-lt"/>
                <a:ea typeface="+mj-ea"/>
                <a:cs typeface="+mj-cs"/>
              </a:defRPr>
            </a:lvl1pPr>
          </a:lstStyle>
          <a:p>
            <a:pPr algn="l"/>
            <a:r>
              <a:rPr lang="en-US" b="1" dirty="0"/>
              <a:t>The results of a test models</a:t>
            </a:r>
            <a:endParaRPr lang="he-IL" b="1" dirty="0"/>
          </a:p>
        </p:txBody>
      </p:sp>
      <p:pic>
        <p:nvPicPr>
          <p:cNvPr id="6" name="Picture 5">
            <a:extLst>
              <a:ext uri="{FF2B5EF4-FFF2-40B4-BE49-F238E27FC236}">
                <a16:creationId xmlns:a16="http://schemas.microsoft.com/office/drawing/2014/main" id="{0CC39637-3673-D714-5BC2-D38667632E8A}"/>
              </a:ext>
            </a:extLst>
          </p:cNvPr>
          <p:cNvPicPr>
            <a:picLocks noChangeAspect="1"/>
          </p:cNvPicPr>
          <p:nvPr/>
        </p:nvPicPr>
        <p:blipFill>
          <a:blip r:embed="rId2"/>
          <a:stretch>
            <a:fillRect/>
          </a:stretch>
        </p:blipFill>
        <p:spPr>
          <a:xfrm>
            <a:off x="940258" y="904937"/>
            <a:ext cx="5677647" cy="4258236"/>
          </a:xfrm>
          <a:prstGeom prst="rect">
            <a:avLst/>
          </a:prstGeom>
        </p:spPr>
      </p:pic>
      <p:pic>
        <p:nvPicPr>
          <p:cNvPr id="9" name="Picture 8">
            <a:extLst>
              <a:ext uri="{FF2B5EF4-FFF2-40B4-BE49-F238E27FC236}">
                <a16:creationId xmlns:a16="http://schemas.microsoft.com/office/drawing/2014/main" id="{AF3538F3-82F0-A2D5-D026-3035EC18A1EB}"/>
              </a:ext>
            </a:extLst>
          </p:cNvPr>
          <p:cNvPicPr>
            <a:picLocks noChangeAspect="1"/>
          </p:cNvPicPr>
          <p:nvPr/>
        </p:nvPicPr>
        <p:blipFill>
          <a:blip r:embed="rId3"/>
          <a:stretch>
            <a:fillRect/>
          </a:stretch>
        </p:blipFill>
        <p:spPr>
          <a:xfrm>
            <a:off x="553091" y="5195545"/>
            <a:ext cx="6762109" cy="2931584"/>
          </a:xfrm>
          <a:prstGeom prst="rect">
            <a:avLst/>
          </a:prstGeom>
        </p:spPr>
      </p:pic>
      <p:pic>
        <p:nvPicPr>
          <p:cNvPr id="10" name="Picture 9">
            <a:extLst>
              <a:ext uri="{FF2B5EF4-FFF2-40B4-BE49-F238E27FC236}">
                <a16:creationId xmlns:a16="http://schemas.microsoft.com/office/drawing/2014/main" id="{D2CB83AF-4E3C-F73F-DEE1-251BD43D2224}"/>
              </a:ext>
            </a:extLst>
          </p:cNvPr>
          <p:cNvPicPr>
            <a:picLocks noChangeAspect="1"/>
          </p:cNvPicPr>
          <p:nvPr/>
        </p:nvPicPr>
        <p:blipFill>
          <a:blip r:embed="rId4"/>
          <a:stretch>
            <a:fillRect/>
          </a:stretch>
        </p:blipFill>
        <p:spPr>
          <a:xfrm>
            <a:off x="8312815" y="13694"/>
            <a:ext cx="5861610" cy="3907740"/>
          </a:xfrm>
          <a:prstGeom prst="rect">
            <a:avLst/>
          </a:prstGeom>
        </p:spPr>
      </p:pic>
      <p:pic>
        <p:nvPicPr>
          <p:cNvPr id="2" name="תמונה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8024" y="4010211"/>
            <a:ext cx="6111192" cy="4074128"/>
          </a:xfrm>
          <a:prstGeom prst="rect">
            <a:avLst/>
          </a:prstGeom>
        </p:spPr>
      </p:pic>
    </p:spTree>
    <p:extLst>
      <p:ext uri="{BB962C8B-B14F-4D97-AF65-F5344CB8AC3E}">
        <p14:creationId xmlns:p14="http://schemas.microsoft.com/office/powerpoint/2010/main" val="20080472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75548" y="452199"/>
            <a:ext cx="2055495" cy="256818"/>
          </a:xfrm>
          <a:prstGeom prst="rect">
            <a:avLst/>
          </a:prstGeom>
          <a:noFill/>
          <a:ln/>
        </p:spPr>
        <p:txBody>
          <a:bodyPr wrap="none" lIns="0" tIns="0" rIns="0" bIns="0" rtlCol="0" anchor="t"/>
          <a:lstStyle/>
          <a:p>
            <a:pPr marL="0" indent="0" algn="l">
              <a:lnSpc>
                <a:spcPts val="2000"/>
              </a:lnSpc>
              <a:buNone/>
            </a:pPr>
            <a:r>
              <a:rPr lang="en-US" sz="1600" dirty="0">
                <a:solidFill>
                  <a:srgbClr val="0C0D0F"/>
                </a:solidFill>
                <a:latin typeface="Inter" pitchFamily="34" charset="0"/>
                <a:ea typeface="Inter" pitchFamily="34" charset="-122"/>
                <a:cs typeface="Inter" pitchFamily="34" charset="-120"/>
              </a:rPr>
              <a:t>The Challenge</a:t>
            </a:r>
            <a:endParaRPr lang="en-US" sz="1600" dirty="0"/>
          </a:p>
        </p:txBody>
      </p:sp>
      <p:sp>
        <p:nvSpPr>
          <p:cNvPr id="3" name="Text 1"/>
          <p:cNvSpPr/>
          <p:nvPr/>
        </p:nvSpPr>
        <p:spPr>
          <a:xfrm>
            <a:off x="575548" y="774740"/>
            <a:ext cx="6144816" cy="513874"/>
          </a:xfrm>
          <a:prstGeom prst="rect">
            <a:avLst/>
          </a:prstGeom>
          <a:noFill/>
          <a:ln/>
        </p:spPr>
        <p:txBody>
          <a:bodyPr wrap="none" lIns="0" tIns="0" rIns="0" bIns="0" rtlCol="0" anchor="t"/>
          <a:lstStyle/>
          <a:p>
            <a:pPr marL="0" indent="0" algn="l">
              <a:lnSpc>
                <a:spcPts val="4000"/>
              </a:lnSpc>
              <a:buNone/>
            </a:pPr>
            <a:r>
              <a:rPr lang="en-US" sz="3200" dirty="0">
                <a:solidFill>
                  <a:srgbClr val="0C0D0F"/>
                </a:solidFill>
                <a:latin typeface="Inter" pitchFamily="34" charset="0"/>
                <a:ea typeface="Inter" pitchFamily="34" charset="-122"/>
                <a:cs typeface="Inter" pitchFamily="34" charset="-120"/>
              </a:rPr>
              <a:t>Hidden Dangers in Safe Spaces</a:t>
            </a:r>
            <a:endParaRPr lang="en-US" sz="3200" dirty="0"/>
          </a:p>
        </p:txBody>
      </p:sp>
      <p:sp>
        <p:nvSpPr>
          <p:cNvPr id="4" name="Text 2"/>
          <p:cNvSpPr/>
          <p:nvPr/>
        </p:nvSpPr>
        <p:spPr>
          <a:xfrm>
            <a:off x="575548" y="1683187"/>
            <a:ext cx="5844897" cy="1052036"/>
          </a:xfrm>
          <a:prstGeom prst="rect">
            <a:avLst/>
          </a:prstGeom>
          <a:noFill/>
          <a:ln/>
        </p:spPr>
        <p:txBody>
          <a:bodyPr wrap="square" lIns="0" tIns="0" rIns="0" bIns="0" rtlCol="0" anchor="t"/>
          <a:lstStyle/>
          <a:p>
            <a:pPr marL="0" indent="0" algn="l">
              <a:lnSpc>
                <a:spcPts val="2050"/>
              </a:lnSpc>
              <a:buNone/>
            </a:pPr>
            <a:r>
              <a:rPr lang="en-US" sz="1400" dirty="0">
                <a:solidFill>
                  <a:srgbClr val="55575A"/>
                </a:solidFill>
                <a:latin typeface="Manrope" pitchFamily="34" charset="0"/>
                <a:ea typeface="Manrope" pitchFamily="34" charset="-122"/>
                <a:cs typeface="Manrope" pitchFamily="34" charset="-120"/>
              </a:rPr>
              <a:t>Parents and childminders face a constant challenge: identifying dangerous objects in children's rooms before they cause harm. Even in seemingly safe environments, small items, sharp objects, chemical bottles, or damaged cables can hide behind toys or lie on the floor.</a:t>
            </a:r>
            <a:endParaRPr lang="en-US" sz="1400" dirty="0"/>
          </a:p>
        </p:txBody>
      </p:sp>
      <p:sp>
        <p:nvSpPr>
          <p:cNvPr id="5" name="Text 3"/>
          <p:cNvSpPr/>
          <p:nvPr/>
        </p:nvSpPr>
        <p:spPr>
          <a:xfrm>
            <a:off x="575547" y="3129796"/>
            <a:ext cx="5844897" cy="526018"/>
          </a:xfrm>
          <a:prstGeom prst="rect">
            <a:avLst/>
          </a:prstGeom>
          <a:noFill/>
          <a:ln/>
        </p:spPr>
        <p:txBody>
          <a:bodyPr wrap="square" lIns="0" tIns="0" rIns="0" bIns="0" rtlCol="0" anchor="t"/>
          <a:lstStyle/>
          <a:p>
            <a:pPr marL="0" indent="0" algn="l">
              <a:lnSpc>
                <a:spcPts val="2050"/>
              </a:lnSpc>
              <a:buNone/>
            </a:pPr>
            <a:r>
              <a:rPr lang="en-US" sz="1400" dirty="0">
                <a:solidFill>
                  <a:srgbClr val="55575A"/>
                </a:solidFill>
                <a:latin typeface="Manrope" pitchFamily="34" charset="0"/>
                <a:ea typeface="Manrope" pitchFamily="34" charset="-122"/>
                <a:cs typeface="Manrope" pitchFamily="34" charset="-120"/>
              </a:rPr>
              <a:t>These hidden hazards can lead to choking, injuries, or exposure to dangerous substances—often without warning.</a:t>
            </a:r>
            <a:endParaRPr lang="en-US" sz="1400" dirty="0"/>
          </a:p>
        </p:txBody>
      </p:sp>
      <p:pic>
        <p:nvPicPr>
          <p:cNvPr id="6" name="Image 0" descr="preencod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38975" y="0"/>
            <a:ext cx="7591425" cy="82296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p:cNvSpPr/>
          <p:nvPr/>
        </p:nvSpPr>
        <p:spPr>
          <a:xfrm>
            <a:off x="438149" y="602040"/>
            <a:ext cx="12239625" cy="5262979"/>
          </a:xfrm>
          <a:prstGeom prst="rect">
            <a:avLst/>
          </a:prstGeom>
        </p:spPr>
        <p:txBody>
          <a:bodyPr wrap="square">
            <a:spAutoFit/>
          </a:bodyPr>
          <a:lstStyle/>
          <a:p>
            <a:r>
              <a:rPr lang="en-US" sz="6600" dirty="0"/>
              <a:t>Conclusions</a:t>
            </a:r>
          </a:p>
          <a:p>
            <a:endParaRPr lang="en-US" dirty="0" smtClean="0"/>
          </a:p>
          <a:p>
            <a:endParaRPr lang="en-US" dirty="0"/>
          </a:p>
          <a:p>
            <a:endParaRPr lang="en-US" dirty="0" smtClean="0"/>
          </a:p>
          <a:p>
            <a:endParaRPr lang="en-US" dirty="0"/>
          </a:p>
          <a:p>
            <a:endParaRPr lang="en-US" dirty="0" smtClean="0"/>
          </a:p>
          <a:p>
            <a:endParaRPr lang="en-US" dirty="0"/>
          </a:p>
          <a:p>
            <a:r>
              <a:rPr lang="en-US" dirty="0"/>
              <a:t>• AI-based computer vision can effectively detect hazards in children’s </a:t>
            </a:r>
            <a:r>
              <a:rPr lang="en-US" dirty="0" smtClean="0"/>
              <a:t>rooms</a:t>
            </a:r>
          </a:p>
          <a:p>
            <a:endParaRPr lang="en-US" dirty="0"/>
          </a:p>
          <a:p>
            <a:r>
              <a:rPr lang="en-US" dirty="0"/>
              <a:t>• Synthetic data helps address privacy and ethical concerns, but works best when combined with real </a:t>
            </a:r>
            <a:r>
              <a:rPr lang="en-US" dirty="0" smtClean="0"/>
              <a:t>data</a:t>
            </a:r>
          </a:p>
          <a:p>
            <a:endParaRPr lang="en-US" dirty="0"/>
          </a:p>
          <a:p>
            <a:r>
              <a:rPr lang="en-US" dirty="0"/>
              <a:t>• Hybrid models significantly improve detection accuracy and reduce false </a:t>
            </a:r>
            <a:r>
              <a:rPr lang="en-US" dirty="0" smtClean="0"/>
              <a:t>positives</a:t>
            </a:r>
          </a:p>
          <a:p>
            <a:endParaRPr lang="en-US" dirty="0"/>
          </a:p>
          <a:p>
            <a:r>
              <a:rPr lang="en-US" dirty="0"/>
              <a:t>• Separating object detection from hazard classification creates a modular and explainable </a:t>
            </a:r>
            <a:r>
              <a:rPr lang="en-US" dirty="0" smtClean="0"/>
              <a:t>system</a:t>
            </a:r>
          </a:p>
          <a:p>
            <a:endParaRPr lang="en-US" dirty="0"/>
          </a:p>
          <a:p>
            <a:r>
              <a:rPr lang="en-US" dirty="0"/>
              <a:t>• The proposed solution has strong potential for real-world use in smart homes and child safety systems</a:t>
            </a:r>
          </a:p>
        </p:txBody>
      </p:sp>
    </p:spTree>
    <p:extLst>
      <p:ext uri="{BB962C8B-B14F-4D97-AF65-F5344CB8AC3E}">
        <p14:creationId xmlns:p14="http://schemas.microsoft.com/office/powerpoint/2010/main" val="14565875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44000" y="0"/>
            <a:ext cx="5486400" cy="8229600"/>
          </a:xfrm>
          <a:prstGeom prst="rect">
            <a:avLst/>
          </a:prstGeom>
        </p:spPr>
      </p:pic>
      <p:sp>
        <p:nvSpPr>
          <p:cNvPr id="3" name="Text 0"/>
          <p:cNvSpPr/>
          <p:nvPr/>
        </p:nvSpPr>
        <p:spPr>
          <a:xfrm>
            <a:off x="793790" y="1220153"/>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Innovation Through Synthetic Data</a:t>
            </a:r>
            <a:endParaRPr lang="en-US" sz="4450" dirty="0"/>
          </a:p>
        </p:txBody>
      </p:sp>
      <p:sp>
        <p:nvSpPr>
          <p:cNvPr id="4" name="Text 1"/>
          <p:cNvSpPr/>
          <p:nvPr/>
        </p:nvSpPr>
        <p:spPr>
          <a:xfrm>
            <a:off x="1133951" y="3233023"/>
            <a:ext cx="7216259" cy="1088708"/>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No existing open dataset focuses specifically on hazardous objects in children's rooms. </a:t>
            </a:r>
            <a:endParaRPr lang="en-US" sz="1750" dirty="0"/>
          </a:p>
        </p:txBody>
      </p:sp>
      <p:sp>
        <p:nvSpPr>
          <p:cNvPr id="5" name="Shape 2"/>
          <p:cNvSpPr/>
          <p:nvPr/>
        </p:nvSpPr>
        <p:spPr>
          <a:xfrm>
            <a:off x="793790" y="2977872"/>
            <a:ext cx="30480" cy="1599009"/>
          </a:xfrm>
          <a:prstGeom prst="rect">
            <a:avLst/>
          </a:prstGeom>
          <a:solidFill>
            <a:srgbClr val="FF7047"/>
          </a:solidFill>
          <a:ln/>
        </p:spPr>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019062"/>
            <a:ext cx="9773960" cy="708779"/>
          </a:xfrm>
          <a:prstGeom prst="rect">
            <a:avLst/>
          </a:prstGeom>
          <a:noFill/>
          <a:ln/>
        </p:spPr>
        <p:txBody>
          <a:bodyPr wrap="non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Why Traditional Data Collection Fails</a:t>
            </a:r>
            <a:endParaRPr lang="en-US" sz="4450" dirty="0"/>
          </a:p>
        </p:txBody>
      </p:sp>
      <p:sp>
        <p:nvSpPr>
          <p:cNvPr id="3" name="Shape 1"/>
          <p:cNvSpPr/>
          <p:nvPr/>
        </p:nvSpPr>
        <p:spPr>
          <a:xfrm>
            <a:off x="793790" y="3181469"/>
            <a:ext cx="4196358" cy="2047994"/>
          </a:xfrm>
          <a:prstGeom prst="roundRect">
            <a:avLst>
              <a:gd name="adj" fmla="val 9968"/>
            </a:avLst>
          </a:prstGeom>
          <a:solidFill>
            <a:srgbClr val="FFFFFF"/>
          </a:solidFill>
          <a:ln w="7620">
            <a:solidFill>
              <a:srgbClr val="FF7047"/>
            </a:solidFill>
            <a:prstDash val="solid"/>
          </a:ln>
        </p:spPr>
        <p:txBody>
          <a:bodyPr/>
          <a:lstStyle/>
          <a:p>
            <a:endParaRPr lang="en-IL" dirty="0"/>
          </a:p>
        </p:txBody>
      </p:sp>
      <p:sp>
        <p:nvSpPr>
          <p:cNvPr id="4" name="Text 2"/>
          <p:cNvSpPr/>
          <p:nvPr/>
        </p:nvSpPr>
        <p:spPr>
          <a:xfrm>
            <a:off x="1028224" y="341590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Privacy Concerns</a:t>
            </a:r>
            <a:endParaRPr lang="en-US" sz="2200" dirty="0"/>
          </a:p>
        </p:txBody>
      </p:sp>
      <p:sp>
        <p:nvSpPr>
          <p:cNvPr id="5" name="Text 3"/>
          <p:cNvSpPr/>
          <p:nvPr/>
        </p:nvSpPr>
        <p:spPr>
          <a:xfrm>
            <a:off x="1028224" y="3906322"/>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Collecting real images from homes raises serious privacy issues for families.</a:t>
            </a:r>
            <a:endParaRPr lang="en-US" sz="1750" dirty="0"/>
          </a:p>
        </p:txBody>
      </p:sp>
      <p:sp>
        <p:nvSpPr>
          <p:cNvPr id="6" name="Shape 4"/>
          <p:cNvSpPr/>
          <p:nvPr/>
        </p:nvSpPr>
        <p:spPr>
          <a:xfrm>
            <a:off x="5216962" y="3181469"/>
            <a:ext cx="4196358" cy="2047994"/>
          </a:xfrm>
          <a:prstGeom prst="roundRect">
            <a:avLst>
              <a:gd name="adj" fmla="val 9968"/>
            </a:avLst>
          </a:prstGeom>
          <a:solidFill>
            <a:srgbClr val="FFFFFF"/>
          </a:solidFill>
          <a:ln w="7620">
            <a:solidFill>
              <a:srgbClr val="FF7047"/>
            </a:solidFill>
            <a:prstDash val="solid"/>
          </a:ln>
        </p:spPr>
      </p:sp>
      <p:sp>
        <p:nvSpPr>
          <p:cNvPr id="7" name="Text 5"/>
          <p:cNvSpPr/>
          <p:nvPr/>
        </p:nvSpPr>
        <p:spPr>
          <a:xfrm>
            <a:off x="5451396" y="341590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Ethical Barriers</a:t>
            </a:r>
            <a:endParaRPr lang="en-US" sz="2200" dirty="0"/>
          </a:p>
        </p:txBody>
      </p:sp>
      <p:sp>
        <p:nvSpPr>
          <p:cNvPr id="8" name="Text 6"/>
          <p:cNvSpPr/>
          <p:nvPr/>
        </p:nvSpPr>
        <p:spPr>
          <a:xfrm>
            <a:off x="5451396" y="3906322"/>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Deliberately exposing children to dangerous situations for photography is unacceptable.</a:t>
            </a:r>
            <a:endParaRPr lang="en-US" sz="1750" dirty="0"/>
          </a:p>
        </p:txBody>
      </p:sp>
      <p:sp>
        <p:nvSpPr>
          <p:cNvPr id="9" name="Shape 7"/>
          <p:cNvSpPr/>
          <p:nvPr/>
        </p:nvSpPr>
        <p:spPr>
          <a:xfrm>
            <a:off x="9640133" y="3181469"/>
            <a:ext cx="4196358" cy="2047994"/>
          </a:xfrm>
          <a:prstGeom prst="roundRect">
            <a:avLst>
              <a:gd name="adj" fmla="val 9968"/>
            </a:avLst>
          </a:prstGeom>
          <a:solidFill>
            <a:srgbClr val="FFFFFF"/>
          </a:solidFill>
          <a:ln w="7620">
            <a:solidFill>
              <a:srgbClr val="FF7047"/>
            </a:solidFill>
            <a:prstDash val="solid"/>
          </a:ln>
        </p:spPr>
      </p:sp>
      <p:sp>
        <p:nvSpPr>
          <p:cNvPr id="10" name="Text 8"/>
          <p:cNvSpPr/>
          <p:nvPr/>
        </p:nvSpPr>
        <p:spPr>
          <a:xfrm>
            <a:off x="9874568" y="341590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Rare Occurrences</a:t>
            </a:r>
            <a:endParaRPr lang="en-US" sz="2200" dirty="0"/>
          </a:p>
        </p:txBody>
      </p:sp>
      <p:sp>
        <p:nvSpPr>
          <p:cNvPr id="11" name="Text 9"/>
          <p:cNvSpPr/>
          <p:nvPr/>
        </p:nvSpPr>
        <p:spPr>
          <a:xfrm>
            <a:off x="9874568" y="3906322"/>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Most hazardous situations are infrequent and difficult to document authentically.</a:t>
            </a:r>
            <a:endParaRPr lang="en-US" sz="1750" dirty="0"/>
          </a:p>
        </p:txBody>
      </p:sp>
      <p:sp>
        <p:nvSpPr>
          <p:cNvPr id="12" name="Text 10"/>
          <p:cNvSpPr/>
          <p:nvPr/>
        </p:nvSpPr>
        <p:spPr>
          <a:xfrm>
            <a:off x="793790" y="5484614"/>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These limitations make synthetic data generation through GenAI models essential for creating a robust, safe, and privacy-preserving training dataset.</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039535"/>
            <a:ext cx="8428792" cy="708779"/>
          </a:xfrm>
          <a:prstGeom prst="rect">
            <a:avLst/>
          </a:prstGeom>
          <a:noFill/>
          <a:ln/>
        </p:spPr>
        <p:txBody>
          <a:bodyPr wrap="non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Four Critical Danger Categories</a:t>
            </a:r>
            <a:endParaRPr lang="en-US" sz="4450" dirty="0"/>
          </a:p>
        </p:txBody>
      </p:sp>
      <p:sp>
        <p:nvSpPr>
          <p:cNvPr id="3" name="Shape 1"/>
          <p:cNvSpPr/>
          <p:nvPr/>
        </p:nvSpPr>
        <p:spPr>
          <a:xfrm>
            <a:off x="793790" y="2542103"/>
            <a:ext cx="6407944" cy="2040493"/>
          </a:xfrm>
          <a:prstGeom prst="roundRect">
            <a:avLst>
              <a:gd name="adj" fmla="val 7170"/>
            </a:avLst>
          </a:prstGeom>
          <a:solidFill>
            <a:srgbClr val="FFFFFF"/>
          </a:solidFill>
          <a:ln/>
        </p:spPr>
        <p:txBody>
          <a:bodyPr/>
          <a:lstStyle/>
          <a:p>
            <a:endParaRPr lang="en-IL" dirty="0"/>
          </a:p>
        </p:txBody>
      </p:sp>
      <p:sp>
        <p:nvSpPr>
          <p:cNvPr id="4" name="Shape 2"/>
          <p:cNvSpPr/>
          <p:nvPr/>
        </p:nvSpPr>
        <p:spPr>
          <a:xfrm>
            <a:off x="793790" y="2511623"/>
            <a:ext cx="6407944" cy="121920"/>
          </a:xfrm>
          <a:prstGeom prst="roundRect">
            <a:avLst>
              <a:gd name="adj" fmla="val 167442"/>
            </a:avLst>
          </a:prstGeom>
          <a:solidFill>
            <a:srgbClr val="FF7047"/>
          </a:solidFill>
          <a:ln/>
        </p:spPr>
      </p:sp>
      <p:sp>
        <p:nvSpPr>
          <p:cNvPr id="5" name="Shape 3"/>
          <p:cNvSpPr/>
          <p:nvPr/>
        </p:nvSpPr>
        <p:spPr>
          <a:xfrm>
            <a:off x="3657540" y="2201942"/>
            <a:ext cx="680442" cy="680442"/>
          </a:xfrm>
          <a:prstGeom prst="roundRect">
            <a:avLst>
              <a:gd name="adj" fmla="val 134383"/>
            </a:avLst>
          </a:prstGeom>
          <a:solidFill>
            <a:srgbClr val="FF7047"/>
          </a:solidFill>
          <a:ln/>
        </p:spPr>
      </p:sp>
      <p:pic>
        <p:nvPicPr>
          <p:cNvPr id="6" name="Image 0" descr="preencoded.png"/>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3861614" y="2406015"/>
            <a:ext cx="272177" cy="272177"/>
          </a:xfrm>
          <a:prstGeom prst="rect">
            <a:avLst/>
          </a:prstGeom>
        </p:spPr>
      </p:pic>
      <p:sp>
        <p:nvSpPr>
          <p:cNvPr id="7" name="Text 4"/>
          <p:cNvSpPr/>
          <p:nvPr/>
        </p:nvSpPr>
        <p:spPr>
          <a:xfrm>
            <a:off x="1051084" y="310907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Choking Hazards</a:t>
            </a:r>
            <a:endParaRPr lang="en-US" sz="2200" dirty="0"/>
          </a:p>
        </p:txBody>
      </p:sp>
      <p:sp>
        <p:nvSpPr>
          <p:cNvPr id="8" name="Text 5"/>
          <p:cNvSpPr/>
          <p:nvPr/>
        </p:nvSpPr>
        <p:spPr>
          <a:xfrm>
            <a:off x="1051084" y="3599497"/>
            <a:ext cx="5893356" cy="725805"/>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Coins, lego, batteries</a:t>
            </a:r>
            <a:endParaRPr lang="en-US" sz="1750" dirty="0"/>
          </a:p>
        </p:txBody>
      </p:sp>
      <p:sp>
        <p:nvSpPr>
          <p:cNvPr id="9" name="Shape 6"/>
          <p:cNvSpPr/>
          <p:nvPr/>
        </p:nvSpPr>
        <p:spPr>
          <a:xfrm>
            <a:off x="7317045" y="2564726"/>
            <a:ext cx="6408063" cy="2040493"/>
          </a:xfrm>
          <a:prstGeom prst="roundRect">
            <a:avLst>
              <a:gd name="adj" fmla="val 7170"/>
            </a:avLst>
          </a:prstGeom>
          <a:solidFill>
            <a:srgbClr val="FFFFFF"/>
          </a:solidFill>
          <a:ln/>
        </p:spPr>
      </p:sp>
      <p:sp>
        <p:nvSpPr>
          <p:cNvPr id="10" name="Shape 7"/>
          <p:cNvSpPr/>
          <p:nvPr/>
        </p:nvSpPr>
        <p:spPr>
          <a:xfrm>
            <a:off x="7428548" y="2511623"/>
            <a:ext cx="6408063" cy="121920"/>
          </a:xfrm>
          <a:prstGeom prst="roundRect">
            <a:avLst>
              <a:gd name="adj" fmla="val 167442"/>
            </a:avLst>
          </a:prstGeom>
          <a:solidFill>
            <a:srgbClr val="FF7047"/>
          </a:solidFill>
          <a:ln/>
        </p:spPr>
      </p:sp>
      <p:sp>
        <p:nvSpPr>
          <p:cNvPr id="11" name="Shape 8"/>
          <p:cNvSpPr/>
          <p:nvPr/>
        </p:nvSpPr>
        <p:spPr>
          <a:xfrm>
            <a:off x="10292298" y="2201942"/>
            <a:ext cx="680442" cy="680442"/>
          </a:xfrm>
          <a:prstGeom prst="roundRect">
            <a:avLst>
              <a:gd name="adj" fmla="val 134383"/>
            </a:avLst>
          </a:prstGeom>
          <a:solidFill>
            <a:srgbClr val="FF7047"/>
          </a:solidFill>
          <a:ln/>
        </p:spPr>
      </p:sp>
      <p:pic>
        <p:nvPicPr>
          <p:cNvPr id="12" name="Image 1" descr="preencoded.png"/>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10496371" y="2406015"/>
            <a:ext cx="272177" cy="272177"/>
          </a:xfrm>
          <a:prstGeom prst="rect">
            <a:avLst/>
          </a:prstGeom>
        </p:spPr>
      </p:pic>
      <p:sp>
        <p:nvSpPr>
          <p:cNvPr id="13" name="Text 9"/>
          <p:cNvSpPr/>
          <p:nvPr/>
        </p:nvSpPr>
        <p:spPr>
          <a:xfrm>
            <a:off x="7685842" y="310907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Sharp Objects</a:t>
            </a:r>
            <a:endParaRPr lang="en-US" sz="2200" dirty="0"/>
          </a:p>
        </p:txBody>
      </p:sp>
      <p:sp>
        <p:nvSpPr>
          <p:cNvPr id="14" name="Text 10"/>
          <p:cNvSpPr/>
          <p:nvPr/>
        </p:nvSpPr>
        <p:spPr>
          <a:xfrm>
            <a:off x="7685842" y="3599497"/>
            <a:ext cx="5893475" cy="725805"/>
          </a:xfrm>
          <a:prstGeom prst="rect">
            <a:avLst/>
          </a:prstGeom>
          <a:noFill/>
          <a:ln/>
        </p:spPr>
        <p:txBody>
          <a:bodyPr wrap="square" lIns="0" tIns="0" rIns="0" bIns="0" rtlCol="0" anchor="t"/>
          <a:lstStyle/>
          <a:p>
            <a:pPr>
              <a:lnSpc>
                <a:spcPts val="2850"/>
              </a:lnSpc>
            </a:pPr>
            <a:r>
              <a:rPr lang="en-US" dirty="0">
                <a:solidFill>
                  <a:schemeClr val="tx1">
                    <a:lumMod val="65000"/>
                    <a:lumOff val="35000"/>
                  </a:schemeClr>
                </a:solidFill>
                <a:latin typeface="Manrope" panose="020B0604020202020204" charset="0"/>
              </a:rPr>
              <a:t>Scissors and knives</a:t>
            </a:r>
            <a:endParaRPr lang="en-US" sz="1750" dirty="0">
              <a:solidFill>
                <a:schemeClr val="tx1">
                  <a:lumMod val="65000"/>
                  <a:lumOff val="35000"/>
                </a:schemeClr>
              </a:solidFill>
              <a:latin typeface="Manrope" panose="020B0604020202020204" charset="0"/>
            </a:endParaRPr>
          </a:p>
        </p:txBody>
      </p:sp>
      <p:sp>
        <p:nvSpPr>
          <p:cNvPr id="15" name="Shape 11"/>
          <p:cNvSpPr/>
          <p:nvPr/>
        </p:nvSpPr>
        <p:spPr>
          <a:xfrm>
            <a:off x="793790" y="5149572"/>
            <a:ext cx="6407944" cy="2040493"/>
          </a:xfrm>
          <a:prstGeom prst="roundRect">
            <a:avLst>
              <a:gd name="adj" fmla="val 7170"/>
            </a:avLst>
          </a:prstGeom>
          <a:solidFill>
            <a:srgbClr val="FFFFFF"/>
          </a:solidFill>
          <a:ln/>
        </p:spPr>
      </p:sp>
      <p:sp>
        <p:nvSpPr>
          <p:cNvPr id="16" name="Shape 12"/>
          <p:cNvSpPr/>
          <p:nvPr/>
        </p:nvSpPr>
        <p:spPr>
          <a:xfrm>
            <a:off x="793790" y="5119092"/>
            <a:ext cx="6407944" cy="121920"/>
          </a:xfrm>
          <a:prstGeom prst="roundRect">
            <a:avLst>
              <a:gd name="adj" fmla="val 167442"/>
            </a:avLst>
          </a:prstGeom>
          <a:solidFill>
            <a:srgbClr val="FF7047"/>
          </a:solidFill>
          <a:ln/>
        </p:spPr>
      </p:sp>
      <p:sp>
        <p:nvSpPr>
          <p:cNvPr id="17" name="Shape 13"/>
          <p:cNvSpPr/>
          <p:nvPr/>
        </p:nvSpPr>
        <p:spPr>
          <a:xfrm>
            <a:off x="3657540" y="4809411"/>
            <a:ext cx="680442" cy="680442"/>
          </a:xfrm>
          <a:prstGeom prst="roundRect">
            <a:avLst>
              <a:gd name="adj" fmla="val 134383"/>
            </a:avLst>
          </a:prstGeom>
          <a:solidFill>
            <a:srgbClr val="FF7047"/>
          </a:solidFill>
          <a:ln/>
        </p:spPr>
      </p:sp>
      <p:pic>
        <p:nvPicPr>
          <p:cNvPr id="18" name="Image 2" descr="preencoded.png"/>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3861614" y="5013484"/>
            <a:ext cx="272177" cy="272177"/>
          </a:xfrm>
          <a:prstGeom prst="rect">
            <a:avLst/>
          </a:prstGeom>
        </p:spPr>
      </p:pic>
      <p:sp>
        <p:nvSpPr>
          <p:cNvPr id="19" name="Text 14"/>
          <p:cNvSpPr/>
          <p:nvPr/>
        </p:nvSpPr>
        <p:spPr>
          <a:xfrm>
            <a:off x="1051084" y="571654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Chemical Dangers</a:t>
            </a:r>
            <a:endParaRPr lang="en-US" sz="2200" dirty="0"/>
          </a:p>
        </p:txBody>
      </p:sp>
      <p:sp>
        <p:nvSpPr>
          <p:cNvPr id="20" name="Text 15"/>
          <p:cNvSpPr/>
          <p:nvPr/>
        </p:nvSpPr>
        <p:spPr>
          <a:xfrm>
            <a:off x="1051084" y="6206966"/>
            <a:ext cx="5893356" cy="725805"/>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Household chemicals.</a:t>
            </a:r>
            <a:endParaRPr lang="en-US" sz="1750" dirty="0"/>
          </a:p>
        </p:txBody>
      </p:sp>
      <p:sp>
        <p:nvSpPr>
          <p:cNvPr id="21" name="Shape 16"/>
          <p:cNvSpPr/>
          <p:nvPr/>
        </p:nvSpPr>
        <p:spPr>
          <a:xfrm>
            <a:off x="7428548" y="5149572"/>
            <a:ext cx="6408063" cy="2040493"/>
          </a:xfrm>
          <a:prstGeom prst="roundRect">
            <a:avLst>
              <a:gd name="adj" fmla="val 7170"/>
            </a:avLst>
          </a:prstGeom>
          <a:solidFill>
            <a:srgbClr val="FFFFFF"/>
          </a:solidFill>
          <a:ln/>
        </p:spPr>
        <p:txBody>
          <a:bodyPr/>
          <a:lstStyle/>
          <a:p>
            <a:endParaRPr lang="en-IL" dirty="0"/>
          </a:p>
        </p:txBody>
      </p:sp>
      <p:sp>
        <p:nvSpPr>
          <p:cNvPr id="22" name="Shape 17"/>
          <p:cNvSpPr/>
          <p:nvPr/>
        </p:nvSpPr>
        <p:spPr>
          <a:xfrm>
            <a:off x="7428548" y="5119092"/>
            <a:ext cx="6408063" cy="121920"/>
          </a:xfrm>
          <a:prstGeom prst="roundRect">
            <a:avLst>
              <a:gd name="adj" fmla="val 167442"/>
            </a:avLst>
          </a:prstGeom>
          <a:solidFill>
            <a:srgbClr val="FF7047"/>
          </a:solidFill>
          <a:ln/>
        </p:spPr>
      </p:sp>
      <p:sp>
        <p:nvSpPr>
          <p:cNvPr id="23" name="Shape 18"/>
          <p:cNvSpPr/>
          <p:nvPr/>
        </p:nvSpPr>
        <p:spPr>
          <a:xfrm>
            <a:off x="10292298" y="4809411"/>
            <a:ext cx="680442" cy="680442"/>
          </a:xfrm>
          <a:prstGeom prst="roundRect">
            <a:avLst>
              <a:gd name="adj" fmla="val 134383"/>
            </a:avLst>
          </a:prstGeom>
          <a:solidFill>
            <a:srgbClr val="FF7047"/>
          </a:solidFill>
          <a:ln/>
        </p:spPr>
      </p:sp>
      <p:pic>
        <p:nvPicPr>
          <p:cNvPr id="24" name="Image 3" descr="preencoded.png"/>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xmlns="" r:embed="rId10"/>
              </a:ext>
            </a:extLst>
          </a:blip>
          <a:stretch>
            <a:fillRect/>
          </a:stretch>
        </p:blipFill>
        <p:spPr>
          <a:xfrm>
            <a:off x="10496371" y="5013484"/>
            <a:ext cx="272177" cy="272177"/>
          </a:xfrm>
          <a:prstGeom prst="rect">
            <a:avLst/>
          </a:prstGeom>
        </p:spPr>
      </p:pic>
      <p:sp>
        <p:nvSpPr>
          <p:cNvPr id="25" name="Text 19"/>
          <p:cNvSpPr/>
          <p:nvPr/>
        </p:nvSpPr>
        <p:spPr>
          <a:xfrm>
            <a:off x="7685842" y="571654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Electrical Hazards</a:t>
            </a:r>
            <a:endParaRPr lang="en-US" sz="2200" dirty="0"/>
          </a:p>
        </p:txBody>
      </p:sp>
      <p:sp>
        <p:nvSpPr>
          <p:cNvPr id="26" name="Text 20"/>
          <p:cNvSpPr/>
          <p:nvPr/>
        </p:nvSpPr>
        <p:spPr>
          <a:xfrm>
            <a:off x="7685842" y="6206966"/>
            <a:ext cx="5893475" cy="725805"/>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Sockets ,adapters , wires</a:t>
            </a:r>
            <a:endParaRPr lang="en-US" sz="175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5486400" cy="8229600"/>
          </a:xfrm>
          <a:prstGeom prst="rect">
            <a:avLst/>
          </a:prstGeom>
        </p:spPr>
      </p:pic>
      <p:sp>
        <p:nvSpPr>
          <p:cNvPr id="3" name="Text 0"/>
          <p:cNvSpPr/>
          <p:nvPr/>
        </p:nvSpPr>
        <p:spPr>
          <a:xfrm>
            <a:off x="6280190" y="1038820"/>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The ML Task: Object Detection for Safety</a:t>
            </a:r>
            <a:endParaRPr lang="en-US" sz="4450" dirty="0"/>
          </a:p>
        </p:txBody>
      </p:sp>
      <p:sp>
        <p:nvSpPr>
          <p:cNvPr id="4" name="Text 1"/>
          <p:cNvSpPr/>
          <p:nvPr/>
        </p:nvSpPr>
        <p:spPr>
          <a:xfrm>
            <a:off x="6280190" y="302335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C0D0F"/>
                </a:solidFill>
                <a:latin typeface="Inter" pitchFamily="34" charset="0"/>
                <a:ea typeface="Inter" pitchFamily="34" charset="-122"/>
                <a:cs typeface="Inter" pitchFamily="34" charset="-120"/>
              </a:rPr>
              <a:t>Input</a:t>
            </a:r>
            <a:endParaRPr lang="en-US" sz="2200" dirty="0"/>
          </a:p>
        </p:txBody>
      </p:sp>
      <p:sp>
        <p:nvSpPr>
          <p:cNvPr id="5" name="Text 2"/>
          <p:cNvSpPr/>
          <p:nvPr/>
        </p:nvSpPr>
        <p:spPr>
          <a:xfrm>
            <a:off x="6280190" y="3604498"/>
            <a:ext cx="3501509" cy="362903"/>
          </a:xfrm>
          <a:prstGeom prst="rect">
            <a:avLst/>
          </a:prstGeom>
          <a:noFill/>
          <a:ln/>
        </p:spPr>
        <p:txBody>
          <a:bodyPr wrap="non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Picture of a children's room</a:t>
            </a:r>
            <a:endParaRPr lang="en-US" sz="1750" dirty="0"/>
          </a:p>
        </p:txBody>
      </p:sp>
      <p:sp>
        <p:nvSpPr>
          <p:cNvPr id="6" name="Text 3"/>
          <p:cNvSpPr/>
          <p:nvPr/>
        </p:nvSpPr>
        <p:spPr>
          <a:xfrm>
            <a:off x="6280190" y="419421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C0D0F"/>
                </a:solidFill>
                <a:latin typeface="Inter" pitchFamily="34" charset="0"/>
                <a:ea typeface="Inter" pitchFamily="34" charset="-122"/>
                <a:cs typeface="Inter" pitchFamily="34" charset="-120"/>
              </a:rPr>
              <a:t>Output</a:t>
            </a:r>
            <a:endParaRPr lang="en-US" sz="2200" dirty="0"/>
          </a:p>
        </p:txBody>
      </p:sp>
      <p:sp>
        <p:nvSpPr>
          <p:cNvPr id="7" name="Text 4"/>
          <p:cNvSpPr/>
          <p:nvPr/>
        </p:nvSpPr>
        <p:spPr>
          <a:xfrm>
            <a:off x="6280190" y="4775359"/>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Bounding boxes around detected objects</a:t>
            </a:r>
            <a:endParaRPr lang="en-US" sz="1750" dirty="0"/>
          </a:p>
        </p:txBody>
      </p:sp>
      <p:sp>
        <p:nvSpPr>
          <p:cNvPr id="8" name="Text 5"/>
          <p:cNvSpPr/>
          <p:nvPr/>
        </p:nvSpPr>
        <p:spPr>
          <a:xfrm>
            <a:off x="6280190" y="5580459"/>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Category labels from 4 danger types</a:t>
            </a:r>
            <a:endParaRPr lang="en-US" sz="1750" dirty="0"/>
          </a:p>
        </p:txBody>
      </p:sp>
      <p:sp>
        <p:nvSpPr>
          <p:cNvPr id="10" name="Text 7"/>
          <p:cNvSpPr/>
          <p:nvPr/>
        </p:nvSpPr>
        <p:spPr>
          <a:xfrm>
            <a:off x="10342721" y="302335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C0D0F"/>
                </a:solidFill>
                <a:latin typeface="Inter" pitchFamily="34" charset="0"/>
                <a:ea typeface="Inter" pitchFamily="34" charset="-122"/>
                <a:cs typeface="Inter" pitchFamily="34" charset="-120"/>
              </a:rPr>
              <a:t>Example Detection</a:t>
            </a:r>
            <a:endParaRPr lang="en-US" sz="2200" dirty="0"/>
          </a:p>
        </p:txBody>
      </p:sp>
      <p:sp>
        <p:nvSpPr>
          <p:cNvPr id="11" name="Text 8"/>
          <p:cNvSpPr/>
          <p:nvPr/>
        </p:nvSpPr>
        <p:spPr>
          <a:xfrm>
            <a:off x="10342721" y="3604498"/>
            <a:ext cx="3501509" cy="725805"/>
          </a:xfrm>
          <a:prstGeom prst="rect">
            <a:avLst/>
          </a:prstGeom>
          <a:noFill/>
          <a:ln/>
        </p:spPr>
        <p:txBody>
          <a:bodyPr wrap="square" lIns="0" tIns="0" rIns="0" bIns="0" rtlCol="0" anchor="t"/>
          <a:lstStyle/>
          <a:p>
            <a:pPr marL="0" indent="0" algn="l">
              <a:lnSpc>
                <a:spcPts val="2850"/>
              </a:lnSpc>
              <a:buNone/>
            </a:pPr>
            <a:r>
              <a:rPr lang="en-US" sz="1750" b="1" dirty="0">
                <a:solidFill>
                  <a:srgbClr val="55575A"/>
                </a:solidFill>
                <a:latin typeface="Manrope" pitchFamily="34" charset="0"/>
                <a:ea typeface="Manrope" pitchFamily="34" charset="-122"/>
                <a:cs typeface="Manrope" pitchFamily="34" charset="-120"/>
              </a:rPr>
              <a:t>Battery on carpet</a:t>
            </a:r>
            <a:r>
              <a:rPr lang="en-US" sz="1750" dirty="0">
                <a:solidFill>
                  <a:srgbClr val="55575A"/>
                </a:solidFill>
                <a:latin typeface="Manrope" pitchFamily="34" charset="0"/>
                <a:ea typeface="Manrope" pitchFamily="34" charset="-122"/>
                <a:cs typeface="Manrope" pitchFamily="34" charset="-120"/>
              </a:rPr>
              <a:t> → Bounding box + " choking hazard"</a:t>
            </a:r>
            <a:endParaRPr lang="en-US" sz="1750" dirty="0"/>
          </a:p>
        </p:txBody>
      </p:sp>
      <p:sp>
        <p:nvSpPr>
          <p:cNvPr id="12" name="Text 9"/>
          <p:cNvSpPr/>
          <p:nvPr/>
        </p:nvSpPr>
        <p:spPr>
          <a:xfrm>
            <a:off x="10342721" y="4534376"/>
            <a:ext cx="3501509" cy="725805"/>
          </a:xfrm>
          <a:prstGeom prst="rect">
            <a:avLst/>
          </a:prstGeom>
          <a:noFill/>
          <a:ln/>
        </p:spPr>
        <p:txBody>
          <a:bodyPr wrap="square" lIns="0" tIns="0" rIns="0" bIns="0" rtlCol="0" anchor="t"/>
          <a:lstStyle/>
          <a:p>
            <a:pPr marL="0" indent="0" algn="l">
              <a:lnSpc>
                <a:spcPts val="2850"/>
              </a:lnSpc>
              <a:buNone/>
            </a:pPr>
            <a:r>
              <a:rPr lang="en-US" sz="1750" b="1" dirty="0">
                <a:solidFill>
                  <a:srgbClr val="55575A"/>
                </a:solidFill>
                <a:latin typeface="Manrope" pitchFamily="34" charset="0"/>
                <a:ea typeface="Manrope" pitchFamily="34" charset="-122"/>
                <a:cs typeface="Manrope" pitchFamily="34" charset="-120"/>
              </a:rPr>
              <a:t>Scissors on table edge</a:t>
            </a:r>
            <a:r>
              <a:rPr lang="en-US" sz="1750" dirty="0">
                <a:solidFill>
                  <a:srgbClr val="55575A"/>
                </a:solidFill>
                <a:latin typeface="Manrope" pitchFamily="34" charset="0"/>
                <a:ea typeface="Manrope" pitchFamily="34" charset="-122"/>
                <a:cs typeface="Manrope" pitchFamily="34" charset="-120"/>
              </a:rPr>
              <a:t> → Bounding box + "Sharp object"</a:t>
            </a:r>
            <a:endParaRPr lang="en-US" sz="1750" dirty="0"/>
          </a:p>
        </p:txBody>
      </p:sp>
      <p:sp>
        <p:nvSpPr>
          <p:cNvPr id="13" name="Text 10"/>
          <p:cNvSpPr/>
          <p:nvPr/>
        </p:nvSpPr>
        <p:spPr>
          <a:xfrm>
            <a:off x="10342721" y="5464254"/>
            <a:ext cx="3501509" cy="1088708"/>
          </a:xfrm>
          <a:prstGeom prst="rect">
            <a:avLst/>
          </a:prstGeom>
          <a:noFill/>
          <a:ln/>
        </p:spPr>
        <p:txBody>
          <a:bodyPr wrap="square" lIns="0" tIns="0" rIns="0" bIns="0" rtlCol="0" anchor="t"/>
          <a:lstStyle/>
          <a:p>
            <a:pPr marL="0" indent="0" algn="l">
              <a:lnSpc>
                <a:spcPts val="2850"/>
              </a:lnSpc>
              <a:buNone/>
            </a:pPr>
            <a:r>
              <a:rPr lang="en-US" sz="1750" b="1" dirty="0">
                <a:solidFill>
                  <a:srgbClr val="55575A"/>
                </a:solidFill>
                <a:latin typeface="Manrope" pitchFamily="34" charset="0"/>
                <a:ea typeface="Manrope" pitchFamily="34" charset="-122"/>
                <a:cs typeface="Manrope" pitchFamily="34" charset="-120"/>
              </a:rPr>
              <a:t>Cleaning bottle near toys</a:t>
            </a:r>
            <a:r>
              <a:rPr lang="en-US" sz="1750" dirty="0">
                <a:solidFill>
                  <a:srgbClr val="55575A"/>
                </a:solidFill>
                <a:latin typeface="Manrope" pitchFamily="34" charset="0"/>
                <a:ea typeface="Manrope" pitchFamily="34" charset="-122"/>
                <a:cs typeface="Manrope" pitchFamily="34" charset="-120"/>
              </a:rPr>
              <a:t> → Bounding box + "Chemical hazard"</a:t>
            </a:r>
            <a:endParaRPr lang="en-US" sz="175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892612"/>
            <a:ext cx="9434632" cy="708779"/>
          </a:xfrm>
          <a:prstGeom prst="rect">
            <a:avLst/>
          </a:prstGeom>
          <a:noFill/>
          <a:ln/>
        </p:spPr>
        <p:txBody>
          <a:bodyPr wrap="non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Synthetic Data Generation Strategy</a:t>
            </a:r>
            <a:endParaRPr lang="en-US" sz="4450" dirty="0"/>
          </a:p>
        </p:txBody>
      </p:sp>
      <p:sp>
        <p:nvSpPr>
          <p:cNvPr id="3" name="Text 1"/>
          <p:cNvSpPr/>
          <p:nvPr/>
        </p:nvSpPr>
        <p:spPr>
          <a:xfrm>
            <a:off x="793790" y="2145625"/>
            <a:ext cx="7604284" cy="1088708"/>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We employ advanced generative models including Stable Diffusion, ControlNet, and Inpainting techniques to create diverse children's room scenarios.</a:t>
            </a:r>
            <a:endParaRPr lang="en-US" sz="1750" dirty="0"/>
          </a:p>
        </p:txBody>
      </p:sp>
      <p:sp>
        <p:nvSpPr>
          <p:cNvPr id="4" name="Text 2"/>
          <p:cNvSpPr/>
          <p:nvPr/>
        </p:nvSpPr>
        <p:spPr>
          <a:xfrm>
            <a:off x="793790" y="346114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C0D0F"/>
                </a:solidFill>
                <a:latin typeface="Inter" pitchFamily="34" charset="0"/>
                <a:ea typeface="Inter" pitchFamily="34" charset="-122"/>
                <a:cs typeface="Inter" pitchFamily="34" charset="-120"/>
              </a:rPr>
              <a:t>Controlled Variables</a:t>
            </a:r>
            <a:endParaRPr lang="en-US" sz="2200" dirty="0"/>
          </a:p>
        </p:txBody>
      </p:sp>
      <p:sp>
        <p:nvSpPr>
          <p:cNvPr id="5" name="Text 3"/>
          <p:cNvSpPr/>
          <p:nvPr/>
        </p:nvSpPr>
        <p:spPr>
          <a:xfrm>
            <a:off x="793790" y="4042291"/>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Multiple camera angles</a:t>
            </a:r>
            <a:endParaRPr lang="en-US" sz="1750" dirty="0"/>
          </a:p>
        </p:txBody>
      </p:sp>
      <p:sp>
        <p:nvSpPr>
          <p:cNvPr id="6" name="Text 4"/>
          <p:cNvSpPr/>
          <p:nvPr/>
        </p:nvSpPr>
        <p:spPr>
          <a:xfrm>
            <a:off x="793790" y="4484489"/>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Varied lighting conditions</a:t>
            </a:r>
            <a:endParaRPr lang="en-US" sz="1750" dirty="0"/>
          </a:p>
        </p:txBody>
      </p:sp>
      <p:sp>
        <p:nvSpPr>
          <p:cNvPr id="7" name="Text 5"/>
          <p:cNvSpPr/>
          <p:nvPr/>
        </p:nvSpPr>
        <p:spPr>
          <a:xfrm>
            <a:off x="793790" y="4926687"/>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Different clutter levels (tidy vs. toy-filled rooms)</a:t>
            </a:r>
            <a:endParaRPr lang="en-US" sz="1750" dirty="0"/>
          </a:p>
        </p:txBody>
      </p:sp>
      <p:sp>
        <p:nvSpPr>
          <p:cNvPr id="8" name="Text 6"/>
          <p:cNvSpPr/>
          <p:nvPr/>
        </p:nvSpPr>
        <p:spPr>
          <a:xfrm>
            <a:off x="793790" y="5368885"/>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Partial object occlusion (items behind toys, under furniture)</a:t>
            </a:r>
            <a:endParaRPr lang="en-US" sz="1750" dirty="0"/>
          </a:p>
        </p:txBody>
      </p:sp>
      <p:sp>
        <p:nvSpPr>
          <p:cNvPr id="9" name="Text 7"/>
          <p:cNvSpPr/>
          <p:nvPr/>
        </p:nvSpPr>
        <p:spPr>
          <a:xfrm>
            <a:off x="793790" y="5811083"/>
            <a:ext cx="7604284"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Negative examples (safe rooms without hazards for balanced training)</a:t>
            </a:r>
            <a:endParaRPr lang="en-US" sz="1750" dirty="0"/>
          </a:p>
        </p:txBody>
      </p:sp>
      <p:pic>
        <p:nvPicPr>
          <p:cNvPr id="10" name="Image 0" descr="preencod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82960" y="1782338"/>
            <a:ext cx="5925987" cy="5925987"/>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p:cNvSpPr/>
          <p:nvPr/>
        </p:nvSpPr>
        <p:spPr>
          <a:xfrm>
            <a:off x="700583" y="596384"/>
            <a:ext cx="11110417" cy="769441"/>
          </a:xfrm>
          <a:prstGeom prst="rect">
            <a:avLst/>
          </a:prstGeom>
        </p:spPr>
        <p:txBody>
          <a:bodyPr wrap="square">
            <a:spAutoFit/>
          </a:bodyPr>
          <a:lstStyle/>
          <a:p>
            <a:r>
              <a:rPr lang="en-US" sz="4400" dirty="0">
                <a:latin typeface="Inter" panose="020B0604020202020204" charset="0"/>
                <a:ea typeface="Inter" panose="020B0604020202020204" charset="0"/>
              </a:rPr>
              <a:t>Data Generation &amp; Prompt Engineering</a:t>
            </a:r>
            <a:endParaRPr lang="ru-RU" sz="4400" dirty="0">
              <a:latin typeface="Inter" panose="020B0604020202020204" charset="0"/>
              <a:ea typeface="Inter" panose="020B0604020202020204" charset="0"/>
            </a:endParaRPr>
          </a:p>
        </p:txBody>
      </p:sp>
      <p:sp>
        <p:nvSpPr>
          <p:cNvPr id="3" name="מלבן 2"/>
          <p:cNvSpPr/>
          <p:nvPr/>
        </p:nvSpPr>
        <p:spPr>
          <a:xfrm>
            <a:off x="700583" y="2210991"/>
            <a:ext cx="10868025" cy="4154984"/>
          </a:xfrm>
          <a:prstGeom prst="rect">
            <a:avLst/>
          </a:prstGeom>
        </p:spPr>
        <p:txBody>
          <a:bodyPr wrap="square">
            <a:spAutoFit/>
          </a:bodyPr>
          <a:lstStyle/>
          <a:p>
            <a:pPr>
              <a:buFont typeface="Arial" panose="020B0604020202020204" pitchFamily="34" charset="0"/>
              <a:buChar char="•"/>
            </a:pPr>
            <a:r>
              <a:rPr lang="en-US" sz="2400" b="1" dirty="0"/>
              <a:t>Model:</a:t>
            </a:r>
            <a:r>
              <a:rPr lang="en-US" sz="2400" dirty="0"/>
              <a:t> Stable Diffusion XL (SDXL) 1.0</a:t>
            </a:r>
          </a:p>
          <a:p>
            <a:pPr>
              <a:buFont typeface="Arial" panose="020B0604020202020204" pitchFamily="34" charset="0"/>
              <a:buChar char="•"/>
            </a:pPr>
            <a:r>
              <a:rPr lang="en-US" sz="2400" b="1" dirty="0"/>
              <a:t>Dataset Size:</a:t>
            </a:r>
            <a:r>
              <a:rPr lang="en-US" sz="2400" dirty="0"/>
              <a:t> 2,000+ synthetic images generated</a:t>
            </a:r>
          </a:p>
          <a:p>
            <a:pPr>
              <a:buFont typeface="Arial" panose="020B0604020202020204" pitchFamily="34" charset="0"/>
              <a:buChar char="•"/>
            </a:pPr>
            <a:r>
              <a:rPr lang="en-US" sz="2400" b="1" dirty="0"/>
              <a:t>Core Strategy:</a:t>
            </a:r>
            <a:r>
              <a:rPr lang="en-US" sz="2400" dirty="0"/>
              <a:t> Designing complex scene descriptions to simulate real-world child environments.</a:t>
            </a:r>
          </a:p>
          <a:p>
            <a:pPr>
              <a:buFont typeface="Arial" panose="020B0604020202020204" pitchFamily="34" charset="0"/>
              <a:buChar char="•"/>
            </a:pPr>
            <a:r>
              <a:rPr lang="en-US" sz="2400" b="1" dirty="0"/>
              <a:t>Prompt Components:</a:t>
            </a:r>
            <a:endParaRPr lang="en-US" sz="2400" dirty="0"/>
          </a:p>
          <a:p>
            <a:pPr marL="742950" lvl="1" indent="-285750">
              <a:buFont typeface="Arial" panose="020B0604020202020204" pitchFamily="34" charset="0"/>
              <a:buChar char="•"/>
            </a:pPr>
            <a:r>
              <a:rPr lang="en-US" sz="2400" b="1" dirty="0"/>
              <a:t>Environment:</a:t>
            </a:r>
            <a:r>
              <a:rPr lang="en-US" sz="2400" dirty="0"/>
              <a:t> "Photorealistic children's bedroom", "natural daylight", "modern apartment".</a:t>
            </a:r>
          </a:p>
          <a:p>
            <a:pPr marL="742950" lvl="1" indent="-285750">
              <a:buFont typeface="Arial" panose="020B0604020202020204" pitchFamily="34" charset="0"/>
              <a:buChar char="•"/>
            </a:pPr>
            <a:r>
              <a:rPr lang="en-US" sz="2400" b="1" dirty="0"/>
              <a:t>Hazard Placement:</a:t>
            </a:r>
            <a:r>
              <a:rPr lang="en-US" sz="2400" dirty="0"/>
              <a:t> "on a wooden floor", "under a desk", "near a toy shelf".</a:t>
            </a:r>
          </a:p>
          <a:p>
            <a:pPr marL="742950" lvl="1" indent="-285750">
              <a:buFont typeface="Arial" panose="020B0604020202020204" pitchFamily="34" charset="0"/>
              <a:buChar char="•"/>
            </a:pPr>
            <a:r>
              <a:rPr lang="en-US" sz="2400" b="1" dirty="0"/>
              <a:t>Technical Modifiers:</a:t>
            </a:r>
            <a:r>
              <a:rPr lang="en-US" sz="2400" dirty="0"/>
              <a:t> "8k resolution", "DSLR photo", "highly detailed textures".</a:t>
            </a:r>
          </a:p>
          <a:p>
            <a:pPr>
              <a:buFont typeface="Arial" panose="020B0604020202020204" pitchFamily="34" charset="0"/>
              <a:buChar char="•"/>
            </a:pPr>
            <a:r>
              <a:rPr lang="en-US" sz="2400" b="1" dirty="0"/>
              <a:t>Negative Prompts:</a:t>
            </a:r>
            <a:r>
              <a:rPr lang="en-US" sz="2400" dirty="0"/>
              <a:t> Used to exclude </a:t>
            </a:r>
            <a:r>
              <a:rPr lang="en-US" sz="2400" dirty="0" smtClean="0"/>
              <a:t>text</a:t>
            </a:r>
            <a:r>
              <a:rPr lang="en-US" sz="2400" dirty="0"/>
              <a:t>, and low-quality artifacts to maintain focus on object detection.</a:t>
            </a:r>
          </a:p>
        </p:txBody>
      </p:sp>
    </p:spTree>
    <p:extLst>
      <p:ext uri="{BB962C8B-B14F-4D97-AF65-F5344CB8AC3E}">
        <p14:creationId xmlns:p14="http://schemas.microsoft.com/office/powerpoint/2010/main" val="26450314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דיאגרמה 1"/>
          <p:cNvGraphicFramePr/>
          <p:nvPr>
            <p:extLst>
              <p:ext uri="{D42A27DB-BD31-4B8C-83A1-F6EECF244321}">
                <p14:modId xmlns:p14="http://schemas.microsoft.com/office/powerpoint/2010/main" val="4172591174"/>
              </p:ext>
            </p:extLst>
          </p:nvPr>
        </p:nvGraphicFramePr>
        <p:xfrm>
          <a:off x="903249" y="1895707"/>
          <a:ext cx="13571034" cy="67353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מלבן 2"/>
          <p:cNvSpPr/>
          <p:nvPr/>
        </p:nvSpPr>
        <p:spPr>
          <a:xfrm>
            <a:off x="903249" y="673978"/>
            <a:ext cx="12188283" cy="1446550"/>
          </a:xfrm>
          <a:prstGeom prst="rect">
            <a:avLst/>
          </a:prstGeom>
        </p:spPr>
        <p:txBody>
          <a:bodyPr wrap="square">
            <a:spAutoFit/>
          </a:bodyPr>
          <a:lstStyle/>
          <a:p>
            <a:r>
              <a:rPr lang="en-US" sz="4400" dirty="0" smtClean="0">
                <a:latin typeface="Inter" panose="020B0604020202020204" charset="0"/>
                <a:ea typeface="Inter" panose="020B0604020202020204" charset="0"/>
              </a:rPr>
              <a:t>Examples of prompts and images generated from them</a:t>
            </a:r>
            <a:endParaRPr lang="ru-RU" sz="4400" dirty="0">
              <a:latin typeface="Inter" panose="020B0604020202020204" charset="0"/>
              <a:ea typeface="Inter" panose="020B0604020202020204" charset="0"/>
            </a:endParaRPr>
          </a:p>
        </p:txBody>
      </p:sp>
    </p:spTree>
    <p:extLst>
      <p:ext uri="{BB962C8B-B14F-4D97-AF65-F5344CB8AC3E}">
        <p14:creationId xmlns:p14="http://schemas.microsoft.com/office/powerpoint/2010/main" val="1858245856"/>
      </p:ext>
    </p:extLst>
  </p:cSld>
  <p:clrMapOvr>
    <a:masterClrMapping/>
  </p:clrMapOvr>
  <p:timing>
    <p:tnLst>
      <p:par>
        <p:cTn id="1" dur="indefinite" restart="never" nodeType="tmRoot"/>
      </p:par>
    </p:tnLst>
  </p:timing>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2088</TotalTime>
  <Words>661</Words>
  <Application>Microsoft Office PowerPoint</Application>
  <PresentationFormat>מותאם אישית</PresentationFormat>
  <Paragraphs>101</Paragraphs>
  <Slides>20</Slides>
  <Notes>9</Notes>
  <HiddenSlides>0</HiddenSlides>
  <MMClips>0</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20</vt:i4>
      </vt:variant>
    </vt:vector>
  </HeadingPairs>
  <TitlesOfParts>
    <vt:vector size="28" baseType="lpstr">
      <vt:lpstr>Calibri</vt:lpstr>
      <vt:lpstr>Calibri Light</vt:lpstr>
      <vt:lpstr>Times New Roman</vt:lpstr>
      <vt:lpstr>Inter</vt:lpstr>
      <vt:lpstr>Manrope</vt:lpstr>
      <vt:lpstr>Arial</vt:lpstr>
      <vt:lpstr>Aptos</vt:lpstr>
      <vt:lpstr>ערכת נושא Office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Sample data Children's rooms </vt:lpstr>
      <vt:lpstr>מצגת של PowerPoint‏</vt:lpstr>
      <vt:lpstr>מצגת של PowerPoint‏</vt:lpstr>
      <vt:lpstr>מצגת של PowerPoint‏</vt:lpstr>
      <vt:lpstr>מצגת של PowerPoint‏</vt:lpstr>
      <vt:lpstr>The results of a test models</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pc</dc:creator>
  <cp:lastModifiedBy>pc</cp:lastModifiedBy>
  <cp:revision>44</cp:revision>
  <dcterms:created xsi:type="dcterms:W3CDTF">2025-12-07T12:27:43Z</dcterms:created>
  <dcterms:modified xsi:type="dcterms:W3CDTF">2026-01-25T20:38:57Z</dcterms:modified>
</cp:coreProperties>
</file>